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embeddedFontLst>
    <p:embeddedFont>
      <p:font typeface="Arial Black" panose="020B0A04020102020204" pitchFamily="34" charset="0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h6d7X/d0EIX2uzZBzXh+2v3+w3t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usz Kaczo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A7AC79-B04E-4948-B2E1-E1F4B4999253}">
  <a:tblStyle styleId="{D7A7AC79-B04E-4948-B2E1-E1F4B499925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8EC"/>
          </a:solidFill>
        </a:fill>
      </a:tcStyle>
    </a:wholeTbl>
    <a:band1H>
      <a:tcTxStyle b="off" i="off"/>
      <a:tcStyle>
        <a:tcBdr/>
        <a:fill>
          <a:solidFill>
            <a:srgbClr val="CACED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ED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83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customschemas.google.com/relationships/presentationmetadata" Target="meta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0-01T09:19:06.653" idx="1">
    <p:pos x="10" y="10"/>
    <p:text>można by dodać, że tutaj też będą widoczne odpowiedzi interwenta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HvdgBxE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58898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70644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2813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5269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67119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0626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5604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3079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4405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876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468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551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4166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7822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0681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95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5119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6337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3658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10274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1372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11383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957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9474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0985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3241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4693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5735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9896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736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rodtytul ze zdjeciem">
  <p:cSld name="Srodtytul ze zdjecie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ctrTitle"/>
          </p:nvPr>
        </p:nvSpPr>
        <p:spPr>
          <a:xfrm>
            <a:off x="7278130" y="1495172"/>
            <a:ext cx="4487248" cy="1765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subTitle" idx="1"/>
          </p:nvPr>
        </p:nvSpPr>
        <p:spPr>
          <a:xfrm>
            <a:off x="7278130" y="3494189"/>
            <a:ext cx="4487248" cy="187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rgbClr val="8D8D8D"/>
              </a:buClr>
              <a:buSzPts val="1969"/>
              <a:buFont typeface="Arial"/>
              <a:buNone/>
              <a:defRPr sz="1969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rgbClr val="8D8D8D"/>
              </a:buClr>
              <a:buSzPts val="1969"/>
              <a:buFont typeface="Arial"/>
              <a:buNone/>
              <a:defRPr sz="1969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rgbClr val="8D8D8D"/>
              </a:buClr>
              <a:buSzPts val="1969"/>
              <a:buFont typeface="Arial"/>
              <a:buNone/>
              <a:defRPr sz="1969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rgbClr val="8D8D8D"/>
              </a:buClr>
              <a:buSzPts val="1969"/>
              <a:buFont typeface="Arial"/>
              <a:buNone/>
              <a:defRPr sz="1969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8" name="Google Shape;18;p31"/>
          <p:cNvCxnSpPr/>
          <p:nvPr/>
        </p:nvCxnSpPr>
        <p:spPr>
          <a:xfrm>
            <a:off x="7278130" y="3365607"/>
            <a:ext cx="4487248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" name="Google Shape;1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1352" y="85725"/>
            <a:ext cx="2128723" cy="921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naglowkiem">
  <p:cSld name="Obraz z naglowkiem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0"/>
          <p:cNvSpPr>
            <a:spLocks noGrp="1"/>
          </p:cNvSpPr>
          <p:nvPr>
            <p:ph type="pic" idx="2"/>
          </p:nvPr>
        </p:nvSpPr>
        <p:spPr>
          <a:xfrm>
            <a:off x="0" y="2000250"/>
            <a:ext cx="12192000" cy="4857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71" name="Google Shape;71;p40"/>
          <p:cNvSpPr txBox="1">
            <a:spLocks noGrp="1"/>
          </p:cNvSpPr>
          <p:nvPr>
            <p:ph type="title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body" idx="1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82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5" name="Google Shape;75;p40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z naglowkiem (2 kolumny)">
  <p:cSld name="Tekst z naglowkiem (2 kolumny)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1"/>
          <p:cNvSpPr txBox="1">
            <a:spLocks noGrp="1"/>
          </p:cNvSpPr>
          <p:nvPr>
            <p:ph type="body" idx="1"/>
          </p:nvPr>
        </p:nvSpPr>
        <p:spPr>
          <a:xfrm>
            <a:off x="396000" y="1931833"/>
            <a:ext cx="5400000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body" idx="2"/>
          </p:nvPr>
        </p:nvSpPr>
        <p:spPr>
          <a:xfrm>
            <a:off x="6396000" y="1931833"/>
            <a:ext cx="5400000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41"/>
          <p:cNvSpPr txBox="1"/>
          <p:nvPr/>
        </p:nvSpPr>
        <p:spPr>
          <a:xfrm>
            <a:off x="396000" y="1126273"/>
            <a:ext cx="92159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41"/>
          <p:cNvSpPr txBox="1">
            <a:spLocks noGrp="1"/>
          </p:cNvSpPr>
          <p:nvPr>
            <p:ph type="title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body" idx="3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82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4" name="Google Shape;84;p41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i tekst  z naglowkiem (2 kolumny)">
  <p:cSld name="Obraz i tekst  z naglowkiem (2 kolumny)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2"/>
          <p:cNvSpPr>
            <a:spLocks noGrp="1"/>
          </p:cNvSpPr>
          <p:nvPr>
            <p:ph type="pic" idx="2"/>
          </p:nvPr>
        </p:nvSpPr>
        <p:spPr>
          <a:xfrm>
            <a:off x="396000" y="1931833"/>
            <a:ext cx="5400000" cy="4297362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42"/>
          <p:cNvSpPr txBox="1">
            <a:spLocks noGrp="1"/>
          </p:cNvSpPr>
          <p:nvPr>
            <p:ph type="body" idx="1"/>
          </p:nvPr>
        </p:nvSpPr>
        <p:spPr>
          <a:xfrm>
            <a:off x="6396000" y="1931833"/>
            <a:ext cx="5400000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42"/>
          <p:cNvSpPr txBox="1"/>
          <p:nvPr/>
        </p:nvSpPr>
        <p:spPr>
          <a:xfrm>
            <a:off x="396000" y="1126273"/>
            <a:ext cx="92159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2"/>
          <p:cNvSpPr txBox="1">
            <a:spLocks noGrp="1"/>
          </p:cNvSpPr>
          <p:nvPr>
            <p:ph type="title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2"/>
          <p:cNvSpPr txBox="1">
            <a:spLocks noGrp="1"/>
          </p:cNvSpPr>
          <p:nvPr>
            <p:ph type="body" idx="3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82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42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92" name="Google Shape;92;p42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i obraz z naglowkiem (2 kolumny)_2">
  <p:cSld name="Tekst i obraz z naglowkiem (2 kolumny)_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3"/>
          <p:cNvSpPr>
            <a:spLocks noGrp="1"/>
          </p:cNvSpPr>
          <p:nvPr>
            <p:ph type="pic" idx="2"/>
          </p:nvPr>
        </p:nvSpPr>
        <p:spPr>
          <a:xfrm>
            <a:off x="6396000" y="1931833"/>
            <a:ext cx="5400000" cy="4297362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43"/>
          <p:cNvSpPr txBox="1">
            <a:spLocks noGrp="1"/>
          </p:cNvSpPr>
          <p:nvPr>
            <p:ph type="body" idx="1"/>
          </p:nvPr>
        </p:nvSpPr>
        <p:spPr>
          <a:xfrm>
            <a:off x="396000" y="1931833"/>
            <a:ext cx="5400000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43"/>
          <p:cNvSpPr txBox="1"/>
          <p:nvPr/>
        </p:nvSpPr>
        <p:spPr>
          <a:xfrm>
            <a:off x="396000" y="1126273"/>
            <a:ext cx="92159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3"/>
          <p:cNvSpPr txBox="1">
            <a:spLocks noGrp="1"/>
          </p:cNvSpPr>
          <p:nvPr>
            <p:ph type="title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3"/>
          <p:cNvSpPr txBox="1">
            <a:spLocks noGrp="1"/>
          </p:cNvSpPr>
          <p:nvPr>
            <p:ph type="body" idx="3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82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43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00" name="Google Shape;100;p43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1" name="Google Shape;101;p43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zwykly_2 kolumny">
  <p:cSld name="Tekst zwykly_2 kolumn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4"/>
          <p:cNvSpPr txBox="1">
            <a:spLocks noGrp="1"/>
          </p:cNvSpPr>
          <p:nvPr>
            <p:ph type="body" idx="1"/>
          </p:nvPr>
        </p:nvSpPr>
        <p:spPr>
          <a:xfrm>
            <a:off x="396000" y="1126273"/>
            <a:ext cx="5400000" cy="510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457200" marR="0" lvl="0" indent="-2286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44"/>
          <p:cNvSpPr txBox="1">
            <a:spLocks noGrp="1"/>
          </p:cNvSpPr>
          <p:nvPr>
            <p:ph type="body" idx="2"/>
          </p:nvPr>
        </p:nvSpPr>
        <p:spPr>
          <a:xfrm>
            <a:off x="6396000" y="1126273"/>
            <a:ext cx="5400000" cy="510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457200" marR="0" lvl="0" indent="-2286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44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06" name="Google Shape;106;p44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7" name="Google Shape;107;p44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 i kolumna">
  <p:cSld name="Obrazek i kolumna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5"/>
          <p:cNvSpPr>
            <a:spLocks noGrp="1"/>
          </p:cNvSpPr>
          <p:nvPr>
            <p:ph type="pic" idx="2"/>
          </p:nvPr>
        </p:nvSpPr>
        <p:spPr>
          <a:xfrm>
            <a:off x="426926" y="1126273"/>
            <a:ext cx="5369074" cy="5102922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45"/>
          <p:cNvSpPr txBox="1">
            <a:spLocks noGrp="1"/>
          </p:cNvSpPr>
          <p:nvPr>
            <p:ph type="body" idx="1"/>
          </p:nvPr>
        </p:nvSpPr>
        <p:spPr>
          <a:xfrm>
            <a:off x="6426926" y="1126273"/>
            <a:ext cx="5369074" cy="510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457200" marR="0" lvl="0" indent="-2286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45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12" name="Google Shape;112;p45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3" name="Google Shape;113;p45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• Basic text slide 2 columns with image (14 pt)">
  <p:cSld name="1_• Basic text slide 2 columns with image (14 pt)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6"/>
          <p:cNvSpPr>
            <a:spLocks noGrp="1"/>
          </p:cNvSpPr>
          <p:nvPr>
            <p:ph type="pic" idx="2"/>
          </p:nvPr>
        </p:nvSpPr>
        <p:spPr>
          <a:xfrm>
            <a:off x="6400800" y="1126273"/>
            <a:ext cx="5395200" cy="5102922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46"/>
          <p:cNvSpPr txBox="1">
            <a:spLocks noGrp="1"/>
          </p:cNvSpPr>
          <p:nvPr>
            <p:ph type="body" idx="1"/>
          </p:nvPr>
        </p:nvSpPr>
        <p:spPr>
          <a:xfrm>
            <a:off x="400800" y="1126273"/>
            <a:ext cx="5395200" cy="510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>
            <a:lvl1pPr marL="457200" marR="0" lvl="0" indent="-2286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46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18" name="Google Shape;118;p46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9" name="Google Shape;119;p46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na apli_2 kolumny">
  <p:cSld name="Tekst na apli_2 kolumn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7"/>
          <p:cNvSpPr txBox="1">
            <a:spLocks noGrp="1"/>
          </p:cNvSpPr>
          <p:nvPr>
            <p:ph type="body" idx="1"/>
          </p:nvPr>
        </p:nvSpPr>
        <p:spPr>
          <a:xfrm>
            <a:off x="5460274" y="1126273"/>
            <a:ext cx="5796689" cy="510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47"/>
          <p:cNvSpPr txBox="1">
            <a:spLocks noGrp="1"/>
          </p:cNvSpPr>
          <p:nvPr>
            <p:ph type="body" idx="2"/>
          </p:nvPr>
        </p:nvSpPr>
        <p:spPr>
          <a:xfrm>
            <a:off x="396001" y="1126273"/>
            <a:ext cx="4546704" cy="5102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88000" tIns="216000" rIns="288000" bIns="2880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47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24" name="Google Shape;124;p47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5" name="Google Shape;125;p47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z wykresem">
  <p:cSld name="Tekst z wykresem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8"/>
          <p:cNvSpPr/>
          <p:nvPr/>
        </p:nvSpPr>
        <p:spPr>
          <a:xfrm>
            <a:off x="6096000" y="1126272"/>
            <a:ext cx="6096000" cy="573172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8"/>
          <p:cNvSpPr txBox="1">
            <a:spLocks noGrp="1"/>
          </p:cNvSpPr>
          <p:nvPr>
            <p:ph type="title"/>
          </p:nvPr>
        </p:nvSpPr>
        <p:spPr>
          <a:xfrm>
            <a:off x="396001" y="1126273"/>
            <a:ext cx="537614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8"/>
          <p:cNvSpPr txBox="1">
            <a:spLocks noGrp="1"/>
          </p:cNvSpPr>
          <p:nvPr>
            <p:ph type="body" idx="1"/>
          </p:nvPr>
        </p:nvSpPr>
        <p:spPr>
          <a:xfrm>
            <a:off x="396000" y="1661532"/>
            <a:ext cx="5376147" cy="4567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48"/>
          <p:cNvSpPr>
            <a:spLocks noGrp="1"/>
          </p:cNvSpPr>
          <p:nvPr>
            <p:ph type="chart" idx="2"/>
          </p:nvPr>
        </p:nvSpPr>
        <p:spPr>
          <a:xfrm>
            <a:off x="6438899" y="1433513"/>
            <a:ext cx="5357813" cy="4795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48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32" name="Google Shape;132;p48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3" name="Google Shape;133;p48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torzy projektu_3">
  <p:cSld name="Autorzy projektu_3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9"/>
          <p:cNvSpPr/>
          <p:nvPr/>
        </p:nvSpPr>
        <p:spPr>
          <a:xfrm>
            <a:off x="3105150" y="0"/>
            <a:ext cx="9086850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9"/>
          <p:cNvSpPr>
            <a:spLocks noGrp="1"/>
          </p:cNvSpPr>
          <p:nvPr>
            <p:ph type="pic" idx="2"/>
          </p:nvPr>
        </p:nvSpPr>
        <p:spPr>
          <a:xfrm>
            <a:off x="3758329" y="1126273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37" name="Google Shape;137;p49"/>
          <p:cNvSpPr txBox="1">
            <a:spLocks noGrp="1"/>
          </p:cNvSpPr>
          <p:nvPr>
            <p:ph type="body" idx="1"/>
          </p:nvPr>
        </p:nvSpPr>
        <p:spPr>
          <a:xfrm>
            <a:off x="3609978" y="3314700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49"/>
          <p:cNvSpPr txBox="1">
            <a:spLocks noGrp="1"/>
          </p:cNvSpPr>
          <p:nvPr>
            <p:ph type="body" idx="3"/>
          </p:nvPr>
        </p:nvSpPr>
        <p:spPr>
          <a:xfrm>
            <a:off x="3609978" y="3700463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49"/>
          <p:cNvSpPr txBox="1">
            <a:spLocks noGrp="1"/>
          </p:cNvSpPr>
          <p:nvPr>
            <p:ph type="body" idx="4"/>
          </p:nvPr>
        </p:nvSpPr>
        <p:spPr>
          <a:xfrm>
            <a:off x="3609978" y="4276725"/>
            <a:ext cx="2258852" cy="195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0" name="Google Shape;140;p49"/>
          <p:cNvCxnSpPr/>
          <p:nvPr/>
        </p:nvCxnSpPr>
        <p:spPr>
          <a:xfrm>
            <a:off x="3609978" y="4181475"/>
            <a:ext cx="2258852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" name="Google Shape;141;p49"/>
          <p:cNvSpPr>
            <a:spLocks noGrp="1"/>
          </p:cNvSpPr>
          <p:nvPr>
            <p:ph type="pic" idx="5"/>
          </p:nvPr>
        </p:nvSpPr>
        <p:spPr>
          <a:xfrm>
            <a:off x="6471522" y="1126273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42" name="Google Shape;142;p49"/>
          <p:cNvSpPr txBox="1">
            <a:spLocks noGrp="1"/>
          </p:cNvSpPr>
          <p:nvPr>
            <p:ph type="body" idx="6"/>
          </p:nvPr>
        </p:nvSpPr>
        <p:spPr>
          <a:xfrm>
            <a:off x="6323171" y="3314700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49"/>
          <p:cNvSpPr txBox="1">
            <a:spLocks noGrp="1"/>
          </p:cNvSpPr>
          <p:nvPr>
            <p:ph type="body" idx="7"/>
          </p:nvPr>
        </p:nvSpPr>
        <p:spPr>
          <a:xfrm>
            <a:off x="6323171" y="3700463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49"/>
          <p:cNvSpPr txBox="1">
            <a:spLocks noGrp="1"/>
          </p:cNvSpPr>
          <p:nvPr>
            <p:ph type="body" idx="8"/>
          </p:nvPr>
        </p:nvSpPr>
        <p:spPr>
          <a:xfrm>
            <a:off x="6323171" y="4276725"/>
            <a:ext cx="2258852" cy="195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5" name="Google Shape;145;p49"/>
          <p:cNvCxnSpPr/>
          <p:nvPr/>
        </p:nvCxnSpPr>
        <p:spPr>
          <a:xfrm>
            <a:off x="6323171" y="4181475"/>
            <a:ext cx="2258852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" name="Google Shape;146;p49"/>
          <p:cNvSpPr>
            <a:spLocks noGrp="1"/>
          </p:cNvSpPr>
          <p:nvPr>
            <p:ph type="pic" idx="9"/>
          </p:nvPr>
        </p:nvSpPr>
        <p:spPr>
          <a:xfrm>
            <a:off x="9179244" y="1126273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47" name="Google Shape;147;p49"/>
          <p:cNvSpPr txBox="1">
            <a:spLocks noGrp="1"/>
          </p:cNvSpPr>
          <p:nvPr>
            <p:ph type="body" idx="13"/>
          </p:nvPr>
        </p:nvSpPr>
        <p:spPr>
          <a:xfrm>
            <a:off x="9030893" y="3314700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49"/>
          <p:cNvSpPr txBox="1">
            <a:spLocks noGrp="1"/>
          </p:cNvSpPr>
          <p:nvPr>
            <p:ph type="body" idx="14"/>
          </p:nvPr>
        </p:nvSpPr>
        <p:spPr>
          <a:xfrm>
            <a:off x="9030893" y="3700463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49"/>
          <p:cNvSpPr txBox="1">
            <a:spLocks noGrp="1"/>
          </p:cNvSpPr>
          <p:nvPr>
            <p:ph type="body" idx="15"/>
          </p:nvPr>
        </p:nvSpPr>
        <p:spPr>
          <a:xfrm>
            <a:off x="9030893" y="4276725"/>
            <a:ext cx="2258852" cy="195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50" name="Google Shape;150;p49"/>
          <p:cNvCxnSpPr/>
          <p:nvPr/>
        </p:nvCxnSpPr>
        <p:spPr>
          <a:xfrm>
            <a:off x="9030893" y="4181475"/>
            <a:ext cx="2258852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1" name="Google Shape;151;p49"/>
          <p:cNvSpPr txBox="1"/>
          <p:nvPr/>
        </p:nvSpPr>
        <p:spPr>
          <a:xfrm>
            <a:off x="396001" y="1126273"/>
            <a:ext cx="237030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9"/>
          <p:cNvSpPr txBox="1">
            <a:spLocks noGrp="1"/>
          </p:cNvSpPr>
          <p:nvPr>
            <p:ph type="body" idx="16"/>
          </p:nvPr>
        </p:nvSpPr>
        <p:spPr>
          <a:xfrm>
            <a:off x="395986" y="1931834"/>
            <a:ext cx="2370310" cy="4297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49"/>
          <p:cNvSpPr txBox="1">
            <a:spLocks noGrp="1"/>
          </p:cNvSpPr>
          <p:nvPr>
            <p:ph type="title"/>
          </p:nvPr>
        </p:nvSpPr>
        <p:spPr>
          <a:xfrm>
            <a:off x="396001" y="1126273"/>
            <a:ext cx="237029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9"/>
          <p:cNvSpPr txBox="1">
            <a:spLocks noGrp="1"/>
          </p:cNvSpPr>
          <p:nvPr>
            <p:ph type="body" idx="17"/>
          </p:nvPr>
        </p:nvSpPr>
        <p:spPr>
          <a:xfrm>
            <a:off x="396000" y="1488403"/>
            <a:ext cx="2370295" cy="34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82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5" name="Google Shape;155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01352" y="85725"/>
            <a:ext cx="2128723" cy="92121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9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cxnSp>
        <p:nvCxnSpPr>
          <p:cNvPr id="157" name="Google Shape;157;p49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8" name="Google Shape;158;p49"/>
          <p:cNvSpPr txBox="1">
            <a:spLocks noGrp="1"/>
          </p:cNvSpPr>
          <p:nvPr>
            <p:ph type="ftr" idx="11"/>
          </p:nvPr>
        </p:nvSpPr>
        <p:spPr>
          <a:xfrm>
            <a:off x="1161712" y="412490"/>
            <a:ext cx="779962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is tresci">
  <p:cSld name="Spis tresci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2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>
            <a:off x="396001" y="1931833"/>
            <a:ext cx="9216000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7350" algn="l" rtl="0">
              <a:lnSpc>
                <a:spcPct val="112000"/>
              </a:lnSpc>
              <a:spcBef>
                <a:spcPts val="32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alibri"/>
              <a:buChar char="˃"/>
              <a:defRPr sz="25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torzy projektu_4">
  <p:cSld name="Autorzy projektu_4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0"/>
          <p:cNvSpPr/>
          <p:nvPr/>
        </p:nvSpPr>
        <p:spPr>
          <a:xfrm>
            <a:off x="0" y="1609725"/>
            <a:ext cx="12192000" cy="524827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0"/>
          <p:cNvSpPr>
            <a:spLocks noGrp="1"/>
          </p:cNvSpPr>
          <p:nvPr>
            <p:ph type="pic" idx="2"/>
          </p:nvPr>
        </p:nvSpPr>
        <p:spPr>
          <a:xfrm>
            <a:off x="3758329" y="1791435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62" name="Google Shape;162;p50"/>
          <p:cNvSpPr txBox="1">
            <a:spLocks noGrp="1"/>
          </p:cNvSpPr>
          <p:nvPr>
            <p:ph type="body" idx="1"/>
          </p:nvPr>
        </p:nvSpPr>
        <p:spPr>
          <a:xfrm>
            <a:off x="3609978" y="3913187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50"/>
          <p:cNvSpPr txBox="1">
            <a:spLocks noGrp="1"/>
          </p:cNvSpPr>
          <p:nvPr>
            <p:ph type="body" idx="3"/>
          </p:nvPr>
        </p:nvSpPr>
        <p:spPr>
          <a:xfrm>
            <a:off x="3609978" y="4298950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50"/>
          <p:cNvSpPr txBox="1">
            <a:spLocks noGrp="1"/>
          </p:cNvSpPr>
          <p:nvPr>
            <p:ph type="body" idx="4"/>
          </p:nvPr>
        </p:nvSpPr>
        <p:spPr>
          <a:xfrm>
            <a:off x="3609978" y="4875213"/>
            <a:ext cx="2258852" cy="135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5" name="Google Shape;165;p50"/>
          <p:cNvCxnSpPr/>
          <p:nvPr/>
        </p:nvCxnSpPr>
        <p:spPr>
          <a:xfrm>
            <a:off x="3609978" y="4779962"/>
            <a:ext cx="2258852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6" name="Google Shape;166;p50"/>
          <p:cNvSpPr>
            <a:spLocks noGrp="1"/>
          </p:cNvSpPr>
          <p:nvPr>
            <p:ph type="pic" idx="5"/>
          </p:nvPr>
        </p:nvSpPr>
        <p:spPr>
          <a:xfrm>
            <a:off x="6471522" y="1791435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67" name="Google Shape;167;p50"/>
          <p:cNvSpPr txBox="1">
            <a:spLocks noGrp="1"/>
          </p:cNvSpPr>
          <p:nvPr>
            <p:ph type="body" idx="6"/>
          </p:nvPr>
        </p:nvSpPr>
        <p:spPr>
          <a:xfrm>
            <a:off x="6323171" y="3913187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50"/>
          <p:cNvSpPr txBox="1">
            <a:spLocks noGrp="1"/>
          </p:cNvSpPr>
          <p:nvPr>
            <p:ph type="body" idx="7"/>
          </p:nvPr>
        </p:nvSpPr>
        <p:spPr>
          <a:xfrm>
            <a:off x="6323171" y="4298950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50"/>
          <p:cNvSpPr txBox="1">
            <a:spLocks noGrp="1"/>
          </p:cNvSpPr>
          <p:nvPr>
            <p:ph type="body" idx="8"/>
          </p:nvPr>
        </p:nvSpPr>
        <p:spPr>
          <a:xfrm>
            <a:off x="6323171" y="4875213"/>
            <a:ext cx="2258852" cy="135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70" name="Google Shape;170;p50"/>
          <p:cNvCxnSpPr/>
          <p:nvPr/>
        </p:nvCxnSpPr>
        <p:spPr>
          <a:xfrm>
            <a:off x="6323171" y="4779962"/>
            <a:ext cx="2258852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" name="Google Shape;171;p50"/>
          <p:cNvSpPr>
            <a:spLocks noGrp="1"/>
          </p:cNvSpPr>
          <p:nvPr>
            <p:ph type="pic" idx="9"/>
          </p:nvPr>
        </p:nvSpPr>
        <p:spPr>
          <a:xfrm>
            <a:off x="9179244" y="1791435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72" name="Google Shape;172;p50"/>
          <p:cNvSpPr txBox="1">
            <a:spLocks noGrp="1"/>
          </p:cNvSpPr>
          <p:nvPr>
            <p:ph type="body" idx="13"/>
          </p:nvPr>
        </p:nvSpPr>
        <p:spPr>
          <a:xfrm>
            <a:off x="9030893" y="3913187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50"/>
          <p:cNvSpPr txBox="1">
            <a:spLocks noGrp="1"/>
          </p:cNvSpPr>
          <p:nvPr>
            <p:ph type="body" idx="14"/>
          </p:nvPr>
        </p:nvSpPr>
        <p:spPr>
          <a:xfrm>
            <a:off x="9030893" y="4298950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50"/>
          <p:cNvSpPr txBox="1">
            <a:spLocks noGrp="1"/>
          </p:cNvSpPr>
          <p:nvPr>
            <p:ph type="body" idx="15"/>
          </p:nvPr>
        </p:nvSpPr>
        <p:spPr>
          <a:xfrm>
            <a:off x="9030893" y="4875213"/>
            <a:ext cx="2258852" cy="135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75" name="Google Shape;175;p50"/>
          <p:cNvCxnSpPr/>
          <p:nvPr/>
        </p:nvCxnSpPr>
        <p:spPr>
          <a:xfrm>
            <a:off x="9030893" y="4779962"/>
            <a:ext cx="2258852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6" name="Google Shape;176;p50"/>
          <p:cNvSpPr txBox="1"/>
          <p:nvPr/>
        </p:nvSpPr>
        <p:spPr>
          <a:xfrm>
            <a:off x="396001" y="1126273"/>
            <a:ext cx="237030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0"/>
          <p:cNvSpPr txBox="1">
            <a:spLocks noGrp="1"/>
          </p:cNvSpPr>
          <p:nvPr>
            <p:ph type="title"/>
          </p:nvPr>
        </p:nvSpPr>
        <p:spPr>
          <a:xfrm>
            <a:off x="396001" y="1126273"/>
            <a:ext cx="237029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8" name="Google Shape;178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01352" y="85725"/>
            <a:ext cx="2128723" cy="92121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0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cxnSp>
        <p:nvCxnSpPr>
          <p:cNvPr id="180" name="Google Shape;180;p50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" name="Google Shape;181;p50"/>
          <p:cNvSpPr txBox="1">
            <a:spLocks noGrp="1"/>
          </p:cNvSpPr>
          <p:nvPr>
            <p:ph type="ftr" idx="11"/>
          </p:nvPr>
        </p:nvSpPr>
        <p:spPr>
          <a:xfrm>
            <a:off x="1161712" y="412490"/>
            <a:ext cx="779962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50"/>
          <p:cNvSpPr>
            <a:spLocks noGrp="1"/>
          </p:cNvSpPr>
          <p:nvPr>
            <p:ph type="pic" idx="16"/>
          </p:nvPr>
        </p:nvSpPr>
        <p:spPr>
          <a:xfrm>
            <a:off x="1045136" y="1791435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83" name="Google Shape;183;p50"/>
          <p:cNvSpPr txBox="1">
            <a:spLocks noGrp="1"/>
          </p:cNvSpPr>
          <p:nvPr>
            <p:ph type="body" idx="17"/>
          </p:nvPr>
        </p:nvSpPr>
        <p:spPr>
          <a:xfrm>
            <a:off x="896785" y="3913187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50"/>
          <p:cNvSpPr txBox="1">
            <a:spLocks noGrp="1"/>
          </p:cNvSpPr>
          <p:nvPr>
            <p:ph type="body" idx="18"/>
          </p:nvPr>
        </p:nvSpPr>
        <p:spPr>
          <a:xfrm>
            <a:off x="896785" y="4298950"/>
            <a:ext cx="2258852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50"/>
          <p:cNvSpPr txBox="1">
            <a:spLocks noGrp="1"/>
          </p:cNvSpPr>
          <p:nvPr>
            <p:ph type="body" idx="19"/>
          </p:nvPr>
        </p:nvSpPr>
        <p:spPr>
          <a:xfrm>
            <a:off x="896785" y="4875213"/>
            <a:ext cx="2258852" cy="135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86" name="Google Shape;186;p50"/>
          <p:cNvCxnSpPr/>
          <p:nvPr/>
        </p:nvCxnSpPr>
        <p:spPr>
          <a:xfrm>
            <a:off x="896785" y="4779962"/>
            <a:ext cx="2258852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ontakt">
  <p:cSld name="Kontak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1"/>
          <p:cNvSpPr>
            <a:spLocks noGrp="1"/>
          </p:cNvSpPr>
          <p:nvPr>
            <p:ph type="pic" idx="2"/>
          </p:nvPr>
        </p:nvSpPr>
        <p:spPr>
          <a:xfrm>
            <a:off x="6199207" y="3503067"/>
            <a:ext cx="1289734" cy="12897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</p:sp>
      <p:pic>
        <p:nvPicPr>
          <p:cNvPr id="189" name="Google Shape;18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5034" y="972962"/>
            <a:ext cx="2608420" cy="260842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51"/>
          <p:cNvSpPr txBox="1">
            <a:spLocks noGrp="1"/>
          </p:cNvSpPr>
          <p:nvPr>
            <p:ph type="body" idx="1"/>
          </p:nvPr>
        </p:nvSpPr>
        <p:spPr>
          <a:xfrm>
            <a:off x="8071943" y="3503067"/>
            <a:ext cx="3712514" cy="28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51"/>
          <p:cNvSpPr txBox="1"/>
          <p:nvPr/>
        </p:nvSpPr>
        <p:spPr>
          <a:xfrm>
            <a:off x="8071943" y="1816567"/>
            <a:ext cx="38572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RESQL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Chodakowska 19/31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03-815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1"/>
          <p:cNvSpPr txBox="1">
            <a:spLocks noGrp="1"/>
          </p:cNvSpPr>
          <p:nvPr>
            <p:ph type="body" idx="3"/>
          </p:nvPr>
        </p:nvSpPr>
        <p:spPr>
          <a:xfrm>
            <a:off x="8072003" y="3813214"/>
            <a:ext cx="3712456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51"/>
          <p:cNvSpPr txBox="1">
            <a:spLocks noGrp="1"/>
          </p:cNvSpPr>
          <p:nvPr>
            <p:ph type="body" idx="4"/>
          </p:nvPr>
        </p:nvSpPr>
        <p:spPr>
          <a:xfrm>
            <a:off x="8072003" y="4235992"/>
            <a:ext cx="3712456" cy="6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94" name="Google Shape;194;p51"/>
          <p:cNvCxnSpPr/>
          <p:nvPr/>
        </p:nvCxnSpPr>
        <p:spPr>
          <a:xfrm>
            <a:off x="6285186" y="3216164"/>
            <a:ext cx="5466682" cy="0"/>
          </a:xfrm>
          <a:prstGeom prst="straightConnector1">
            <a:avLst/>
          </a:prstGeom>
          <a:noFill/>
          <a:ln w="9525" cap="flat" cmpd="sng">
            <a:solidFill>
              <a:srgbClr val="DEDED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5" name="Google Shape;195;p51"/>
          <p:cNvSpPr txBox="1"/>
          <p:nvPr/>
        </p:nvSpPr>
        <p:spPr>
          <a:xfrm>
            <a:off x="544986" y="2683626"/>
            <a:ext cx="5654221" cy="8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Dziękujemy za uwagę.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razie pytań zapraszamy do kontaktu.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ntencja">
  <p:cSld name="Sentencja">
    <p:bg>
      <p:bgPr>
        <a:solidFill>
          <a:schemeClr val="dk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3"/>
          <p:cNvGrpSpPr/>
          <p:nvPr/>
        </p:nvGrpSpPr>
        <p:grpSpPr>
          <a:xfrm rot="-2700000">
            <a:off x="2627529" y="2020806"/>
            <a:ext cx="6315520" cy="2554214"/>
            <a:chOff x="2417837" y="1919616"/>
            <a:chExt cx="6776033" cy="2740462"/>
          </a:xfrm>
        </p:grpSpPr>
        <p:sp>
          <p:nvSpPr>
            <p:cNvPr id="27" name="Google Shape;27;p33"/>
            <p:cNvSpPr/>
            <p:nvPr/>
          </p:nvSpPr>
          <p:spPr>
            <a:xfrm>
              <a:off x="6453408" y="1919616"/>
              <a:ext cx="2740462" cy="27404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33"/>
            <p:cNvSpPr/>
            <p:nvPr/>
          </p:nvSpPr>
          <p:spPr>
            <a:xfrm>
              <a:off x="2417837" y="1919616"/>
              <a:ext cx="2740462" cy="2740462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" name="Google Shape;29;p33" descr="Obraz zawierający jasne, rysunek&#10;&#10;Opis wygenerowany automatyczni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77969" y="730758"/>
            <a:ext cx="5245246" cy="500387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3"/>
          <p:cNvSpPr txBox="1">
            <a:spLocks noGrp="1"/>
          </p:cNvSpPr>
          <p:nvPr>
            <p:ph type="body" idx="1"/>
          </p:nvPr>
        </p:nvSpPr>
        <p:spPr>
          <a:xfrm>
            <a:off x="3540125" y="1071563"/>
            <a:ext cx="4490328" cy="426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body" idx="2"/>
          </p:nvPr>
        </p:nvSpPr>
        <p:spPr>
          <a:xfrm>
            <a:off x="8921214" y="5159828"/>
            <a:ext cx="2651125" cy="100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>
  <p:cSld name="Pust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4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ftr" idx="11"/>
          </p:nvPr>
        </p:nvSpPr>
        <p:spPr>
          <a:xfrm>
            <a:off x="1161712" y="412490"/>
            <a:ext cx="779962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34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z naglowkiem">
  <p:cSld name="Tekst z naglowkiem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5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" name="Google Shape;39;p35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35"/>
          <p:cNvSpPr txBox="1"/>
          <p:nvPr/>
        </p:nvSpPr>
        <p:spPr>
          <a:xfrm>
            <a:off x="396000" y="1126273"/>
            <a:ext cx="92159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35"/>
          <p:cNvSpPr txBox="1">
            <a:spLocks noGrp="1"/>
          </p:cNvSpPr>
          <p:nvPr>
            <p:ph type="title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body" idx="1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82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2"/>
          </p:nvPr>
        </p:nvSpPr>
        <p:spPr>
          <a:xfrm>
            <a:off x="395942" y="1931833"/>
            <a:ext cx="9216000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plikacja">
  <p:cSld name="Aplikacja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6" descr="Obraz zawierający osoba, trzymający, ręka, mężczyzna&#10;&#10;Opis wygenerowany automatyczni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2245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9811" y="1819275"/>
            <a:ext cx="2705100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ypunktowania  z naglowkiem">
  <p:cSld name="Wypunktowania  z naglowkiem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0" name="Google Shape;50;p37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37"/>
          <p:cNvSpPr txBox="1"/>
          <p:nvPr/>
        </p:nvSpPr>
        <p:spPr>
          <a:xfrm>
            <a:off x="396000" y="1126273"/>
            <a:ext cx="92159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7"/>
          <p:cNvSpPr txBox="1">
            <a:spLocks noGrp="1"/>
          </p:cNvSpPr>
          <p:nvPr>
            <p:ph type="title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body" idx="1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82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body" idx="2"/>
          </p:nvPr>
        </p:nvSpPr>
        <p:spPr>
          <a:xfrm>
            <a:off x="395288" y="1931988"/>
            <a:ext cx="9217025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ytul ze zdjeciem">
  <p:cSld name="Tytul ze zdjecie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8"/>
          <p:cNvSpPr txBox="1">
            <a:spLocks noGrp="1"/>
          </p:cNvSpPr>
          <p:nvPr>
            <p:ph type="ctrTitle"/>
          </p:nvPr>
        </p:nvSpPr>
        <p:spPr>
          <a:xfrm>
            <a:off x="7278130" y="1495172"/>
            <a:ext cx="4487248" cy="1765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subTitle" idx="1"/>
          </p:nvPr>
        </p:nvSpPr>
        <p:spPr>
          <a:xfrm>
            <a:off x="7278130" y="3494189"/>
            <a:ext cx="4487248" cy="187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rgbClr val="8D8D8D"/>
              </a:buClr>
              <a:buSzPts val="1969"/>
              <a:buFont typeface="Arial"/>
              <a:buNone/>
              <a:defRPr sz="1969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rgbClr val="8D8D8D"/>
              </a:buClr>
              <a:buSzPts val="1969"/>
              <a:buFont typeface="Arial"/>
              <a:buNone/>
              <a:defRPr sz="1969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rgbClr val="8D8D8D"/>
              </a:buClr>
              <a:buSzPts val="1969"/>
              <a:buFont typeface="Arial"/>
              <a:buNone/>
              <a:defRPr sz="1969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rgbClr val="8D8D8D"/>
              </a:buClr>
              <a:buSzPts val="1969"/>
              <a:buFont typeface="Arial"/>
              <a:buNone/>
              <a:defRPr sz="1969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body" idx="2"/>
          </p:nvPr>
        </p:nvSpPr>
        <p:spPr>
          <a:xfrm>
            <a:off x="10482678" y="6415871"/>
            <a:ext cx="1282700" cy="297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r" rtl="0">
              <a:lnSpc>
                <a:spcPct val="29473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8"/>
          <p:cNvSpPr txBox="1"/>
          <p:nvPr/>
        </p:nvSpPr>
        <p:spPr>
          <a:xfrm>
            <a:off x="7369121" y="6522914"/>
            <a:ext cx="909204" cy="19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pl-PL" sz="9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opracowanie</a:t>
            </a:r>
            <a:endParaRPr sz="95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8"/>
          <p:cNvSpPr txBox="1">
            <a:spLocks noGrp="1"/>
          </p:cNvSpPr>
          <p:nvPr>
            <p:ph type="body" idx="3"/>
          </p:nvPr>
        </p:nvSpPr>
        <p:spPr>
          <a:xfrm>
            <a:off x="8313681" y="6415870"/>
            <a:ext cx="2016568" cy="29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29473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1" name="Google Shape;61;p38"/>
          <p:cNvCxnSpPr/>
          <p:nvPr/>
        </p:nvCxnSpPr>
        <p:spPr>
          <a:xfrm>
            <a:off x="7278130" y="3365607"/>
            <a:ext cx="4487248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2" name="Google Shape;6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1352" y="85725"/>
            <a:ext cx="2128723" cy="9212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38"/>
          <p:cNvCxnSpPr/>
          <p:nvPr/>
        </p:nvCxnSpPr>
        <p:spPr>
          <a:xfrm>
            <a:off x="7278130" y="6417725"/>
            <a:ext cx="4487248" cy="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z naglowka">
  <p:cSld name="Bez naglowk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9"/>
          <p:cNvSpPr txBox="1">
            <a:spLocks noGrp="1"/>
          </p:cNvSpPr>
          <p:nvPr>
            <p:ph type="body" idx="1"/>
          </p:nvPr>
        </p:nvSpPr>
        <p:spPr>
          <a:xfrm>
            <a:off x="395463" y="1126273"/>
            <a:ext cx="9217025" cy="510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­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­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3631" algn="l" rtl="0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969"/>
              <a:buFont typeface="Arial"/>
              <a:buChar char="•"/>
              <a:defRPr sz="1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8" name="Google Shape;68;p39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8048223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" name="Google Shape;11;p30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9901352" y="85725"/>
            <a:ext cx="2128723" cy="9212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0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" name="Google Shape;14;p30"/>
          <p:cNvCxnSpPr/>
          <p:nvPr/>
        </p:nvCxnSpPr>
        <p:spPr>
          <a:xfrm>
            <a:off x="1057472" y="412490"/>
            <a:ext cx="0" cy="216000"/>
          </a:xfrm>
          <a:prstGeom prst="straightConnector1">
            <a:avLst/>
          </a:prstGeom>
          <a:noFill/>
          <a:ln w="9525" cap="flat" cmpd="sng">
            <a:solidFill>
              <a:srgbClr val="00477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"/>
          <p:cNvSpPr txBox="1">
            <a:spLocks noGrp="1"/>
          </p:cNvSpPr>
          <p:nvPr>
            <p:ph type="ctrTitle"/>
          </p:nvPr>
        </p:nvSpPr>
        <p:spPr>
          <a:xfrm>
            <a:off x="7278130" y="1495172"/>
            <a:ext cx="4487248" cy="1765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pl-PL">
                <a:solidFill>
                  <a:srgbClr val="002060"/>
                </a:solidFill>
              </a:rPr>
              <a:t>Uczniowie</a:t>
            </a:r>
            <a:endParaRPr/>
          </a:p>
        </p:txBody>
      </p:sp>
      <p:sp>
        <p:nvSpPr>
          <p:cNvPr id="201" name="Google Shape;201;p1"/>
          <p:cNvSpPr txBox="1">
            <a:spLocks noGrp="1"/>
          </p:cNvSpPr>
          <p:nvPr>
            <p:ph type="subTitle" idx="1"/>
          </p:nvPr>
        </p:nvSpPr>
        <p:spPr>
          <a:xfrm>
            <a:off x="7278130" y="3494189"/>
            <a:ext cx="4487248" cy="187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b="1">
                <a:solidFill>
                  <a:srgbClr val="002060"/>
                </a:solidFill>
              </a:rPr>
              <a:t>Lekcja dotycząca RESQL</a:t>
            </a:r>
            <a:endParaRPr/>
          </a:p>
        </p:txBody>
      </p:sp>
      <p:sp>
        <p:nvSpPr>
          <p:cNvPr id="202" name="Google Shape;202;p1"/>
          <p:cNvSpPr txBox="1">
            <a:spLocks noGrp="1"/>
          </p:cNvSpPr>
          <p:nvPr>
            <p:ph type="sldNum" idx="4294967295"/>
          </p:nvPr>
        </p:nvSpPr>
        <p:spPr>
          <a:xfrm>
            <a:off x="0" y="412750"/>
            <a:ext cx="56832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"/>
          <p:cNvSpPr txBox="1">
            <a:spLocks noGrp="1"/>
          </p:cNvSpPr>
          <p:nvPr>
            <p:ph type="sldNum" idx="4294967295"/>
          </p:nvPr>
        </p:nvSpPr>
        <p:spPr>
          <a:xfrm>
            <a:off x="0" y="412750"/>
            <a:ext cx="56832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10</a:t>
            </a:fld>
            <a:endParaRPr/>
          </a:p>
        </p:txBody>
      </p:sp>
      <p:pic>
        <p:nvPicPr>
          <p:cNvPr id="265" name="Google Shape;26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5257" y="1589313"/>
            <a:ext cx="3156857" cy="3156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7903754" y="3454400"/>
            <a:ext cx="3810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11</a:t>
            </a:fld>
            <a:endParaRPr/>
          </a:p>
        </p:txBody>
      </p:sp>
      <p:sp>
        <p:nvSpPr>
          <p:cNvPr id="273" name="Google Shape;273;p11"/>
          <p:cNvSpPr txBox="1">
            <a:spLocks noGrp="1"/>
          </p:cNvSpPr>
          <p:nvPr>
            <p:ph type="title"/>
          </p:nvPr>
        </p:nvSpPr>
        <p:spPr>
          <a:xfrm>
            <a:off x="202050" y="883618"/>
            <a:ext cx="4176000" cy="36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pl-PL" sz="3200"/>
              <a:t>Android</a:t>
            </a:r>
            <a:br>
              <a:rPr lang="pl-PL" sz="3200"/>
            </a:br>
            <a:r>
              <a:rPr lang="pl-PL" sz="2800"/>
              <a:t/>
            </a:r>
            <a:br>
              <a:rPr lang="pl-PL" sz="2800"/>
            </a:br>
            <a:r>
              <a:rPr lang="pl-PL" sz="2800" u="sng">
                <a:solidFill>
                  <a:schemeClr val="accent2"/>
                </a:solidFill>
              </a:rPr>
              <a:t>Krok 1</a:t>
            </a:r>
            <a:r>
              <a:rPr lang="pl-PL" sz="2800">
                <a:solidFill>
                  <a:schemeClr val="accent2"/>
                </a:solidFill>
              </a:rPr>
              <a:t/>
            </a:r>
            <a:br>
              <a:rPr lang="pl-PL" sz="2800">
                <a:solidFill>
                  <a:schemeClr val="accent2"/>
                </a:solidFill>
              </a:rPr>
            </a:br>
            <a:r>
              <a:rPr lang="pl-PL" sz="2800">
                <a:solidFill>
                  <a:schemeClr val="accent2"/>
                </a:solidFill>
              </a:rPr>
              <a:t/>
            </a:r>
            <a:br>
              <a:rPr lang="pl-PL" sz="2800">
                <a:solidFill>
                  <a:schemeClr val="accent2"/>
                </a:solidFill>
              </a:rPr>
            </a:br>
            <a:r>
              <a:rPr lang="pl-PL" sz="2800">
                <a:solidFill>
                  <a:schemeClr val="accent2"/>
                </a:solidFill>
              </a:rPr>
              <a:t>Na ekranie smartfonu przechodzimy do </a:t>
            </a:r>
            <a:br>
              <a:rPr lang="pl-PL" sz="2800">
                <a:solidFill>
                  <a:schemeClr val="accent2"/>
                </a:solidFill>
              </a:rPr>
            </a:br>
            <a:r>
              <a:rPr lang="pl-PL" sz="2800">
                <a:solidFill>
                  <a:schemeClr val="accent2"/>
                </a:solidFill>
              </a:rPr>
              <a:t>Play Store</a:t>
            </a:r>
            <a:endParaRPr sz="2800">
              <a:solidFill>
                <a:schemeClr val="accent2"/>
              </a:solidFill>
            </a:endParaRPr>
          </a:p>
        </p:txBody>
      </p:sp>
      <p:sp>
        <p:nvSpPr>
          <p:cNvPr id="274" name="Google Shape;274;p11"/>
          <p:cNvSpPr txBox="1">
            <a:spLocks noGrp="1"/>
          </p:cNvSpPr>
          <p:nvPr>
            <p:ph type="body" idx="1"/>
          </p:nvPr>
        </p:nvSpPr>
        <p:spPr>
          <a:xfrm>
            <a:off x="6958212" y="574827"/>
            <a:ext cx="4262431" cy="377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1071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l-PL" sz="3200" b="1"/>
              <a:t>IOS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2800" b="1" u="sng">
                <a:solidFill>
                  <a:schemeClr val="accent2"/>
                </a:solidFill>
              </a:rPr>
              <a:t>Krok 1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Na ekranie smartfonu przechodzimy do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App Store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3083" y="883618"/>
            <a:ext cx="1977240" cy="460545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6" name="Google Shape;27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8061" y="4112472"/>
            <a:ext cx="1738346" cy="86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8822" y="3900840"/>
            <a:ext cx="2138242" cy="1223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12</a:t>
            </a:fld>
            <a:endParaRPr/>
          </a:p>
        </p:txBody>
      </p:sp>
      <p:graphicFrame>
        <p:nvGraphicFramePr>
          <p:cNvPr id="283" name="Google Shape;283;p12"/>
          <p:cNvGraphicFramePr/>
          <p:nvPr/>
        </p:nvGraphicFramePr>
        <p:xfrm>
          <a:off x="465667" y="191709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{D7A7AC79-B04E-4948-B2E1-E1F4B4999253}</a:tableStyleId>
              </a:tblPr>
              <a:tblGrid>
                <a:gridCol w="7052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26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pl-PL" sz="360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Zarówno w Play Store jak i App Store wyszukujemy aplikacje Resql i wybieramy opcje instalacji.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84" name="Google Shape;28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2712" y="1373475"/>
            <a:ext cx="1977240" cy="460545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"/>
          <p:cNvSpPr txBox="1">
            <a:spLocks noGrp="1"/>
          </p:cNvSpPr>
          <p:nvPr>
            <p:ph type="title"/>
          </p:nvPr>
        </p:nvSpPr>
        <p:spPr>
          <a:xfrm>
            <a:off x="1910080" y="1129370"/>
            <a:ext cx="8249920" cy="124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pl-PL" sz="2800">
                <a:solidFill>
                  <a:schemeClr val="lt1"/>
                </a:solidFill>
              </a:rPr>
              <a:t>Pobrana aplikacja widoczna jest w folderze Wszystkie aplikację/Aplikację w przypadku systemu Android lub na ekranie pulpitu w przypadku systemu IOS.</a:t>
            </a:r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13</a:t>
            </a:fld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body" idx="1"/>
          </p:nvPr>
        </p:nvSpPr>
        <p:spPr>
          <a:xfrm>
            <a:off x="499533" y="1149690"/>
            <a:ext cx="7221507" cy="434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l-PL" sz="3200" u="sng" dirty="0">
                <a:solidFill>
                  <a:schemeClr val="accent1"/>
                </a:solidFill>
              </a:rPr>
              <a:t>Krok 2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pl-PL" sz="2800" dirty="0"/>
              <a:t>Uruchamiamy aplikację.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pl-PL" sz="2800" dirty="0"/>
              <a:t>Na pierwszym ekranie zostaniemy poproszeni o wprowadzenie unikalnego kodu szkoły.</a:t>
            </a:r>
            <a:endParaRPr dirty="0"/>
          </a:p>
          <a:p>
            <a:pPr marL="0" lvl="0" indent="0" algn="ctr" rtl="0">
              <a:lnSpc>
                <a:spcPct val="77777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</a:pPr>
            <a:endParaRPr sz="3600" dirty="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77777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</a:pPr>
            <a:r>
              <a:rPr lang="pl-PL" sz="3600" dirty="0">
                <a:solidFill>
                  <a:schemeClr val="accent1"/>
                </a:solidFill>
              </a:rPr>
              <a:t>Kod naszej szkoły to  </a:t>
            </a:r>
            <a:r>
              <a:rPr lang="pl-PL" sz="3600" dirty="0">
                <a:solidFill>
                  <a:srgbClr val="FF0000"/>
                </a:solidFill>
              </a:rPr>
              <a:t>……….. (tu wpisz kod)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292" name="Google Shape;29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7411" y="1107456"/>
            <a:ext cx="2366320" cy="489710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14</a:t>
            </a:fld>
            <a:endParaRPr/>
          </a:p>
        </p:txBody>
      </p:sp>
      <p:sp>
        <p:nvSpPr>
          <p:cNvPr id="298" name="Google Shape;298;p14"/>
          <p:cNvSpPr txBox="1">
            <a:spLocks noGrp="1"/>
          </p:cNvSpPr>
          <p:nvPr>
            <p:ph type="title"/>
          </p:nvPr>
        </p:nvSpPr>
        <p:spPr>
          <a:xfrm>
            <a:off x="288758" y="1446029"/>
            <a:ext cx="5967663" cy="485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pl-PL" sz="3200" u="sng"/>
              <a:t>Krok 3</a:t>
            </a:r>
            <a:endParaRPr/>
          </a:p>
        </p:txBody>
      </p:sp>
      <p:sp>
        <p:nvSpPr>
          <p:cNvPr id="299" name="Google Shape;299;p14"/>
          <p:cNvSpPr txBox="1">
            <a:spLocks noGrp="1"/>
          </p:cNvSpPr>
          <p:nvPr>
            <p:ph type="body" idx="2"/>
          </p:nvPr>
        </p:nvSpPr>
        <p:spPr>
          <a:xfrm>
            <a:off x="395999" y="1931988"/>
            <a:ext cx="6572067" cy="377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0" lvl="2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pl-PL" sz="2800" b="1">
                <a:solidFill>
                  <a:schemeClr val="accent2"/>
                </a:solidFill>
              </a:rPr>
              <a:t>Po wprowadzeniu kodu szkoły, pojawi się możliwość nadania aplikacji 4-cyfrowego kodu pin – należy podać go dwukrotnie.</a:t>
            </a:r>
            <a:endParaRPr/>
          </a:p>
          <a:p>
            <a:pPr marL="0" lvl="2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chemeClr val="accent2"/>
              </a:solidFill>
            </a:endParaRPr>
          </a:p>
          <a:p>
            <a:pPr marL="0" lvl="2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pl-PL" sz="2800" b="1">
                <a:solidFill>
                  <a:schemeClr val="accent2"/>
                </a:solidFill>
              </a:rPr>
              <a:t>Można również pominąć ten krok. Choć tego nie zalecamy. </a:t>
            </a:r>
            <a:endParaRPr/>
          </a:p>
        </p:txBody>
      </p:sp>
      <p:pic>
        <p:nvPicPr>
          <p:cNvPr id="300" name="Google Shape;3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6792" y="989373"/>
            <a:ext cx="2519768" cy="545613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15</a:t>
            </a:fld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body" idx="1"/>
          </p:nvPr>
        </p:nvSpPr>
        <p:spPr>
          <a:xfrm>
            <a:off x="1041846" y="2861733"/>
            <a:ext cx="5590674" cy="196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l-PL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Po nadaniu kodu pin/bądź pominięciu tego kroku pojawi się informacja o zalogowaniu do ekranu głównego</a:t>
            </a:r>
            <a:endParaRPr/>
          </a:p>
        </p:txBody>
      </p:sp>
      <p:pic>
        <p:nvPicPr>
          <p:cNvPr id="307" name="Google Shape;307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271864" y="1132604"/>
            <a:ext cx="2264056" cy="490243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8" name="Google Shape;308;p15"/>
          <p:cNvSpPr txBox="1">
            <a:spLocks noGrp="1"/>
          </p:cNvSpPr>
          <p:nvPr>
            <p:ph type="title"/>
          </p:nvPr>
        </p:nvSpPr>
        <p:spPr>
          <a:xfrm>
            <a:off x="680080" y="1673486"/>
            <a:ext cx="6606379" cy="54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pl-PL" sz="3200" u="sng"/>
              <a:t>Krok 4</a:t>
            </a:r>
            <a:r>
              <a:rPr lang="pl-PL" sz="2800"/>
              <a:t/>
            </a:r>
            <a:br>
              <a:rPr lang="pl-PL" sz="2800"/>
            </a:b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6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16</a:t>
            </a:fld>
            <a:endParaRPr/>
          </a:p>
        </p:txBody>
      </p:sp>
      <p:sp>
        <p:nvSpPr>
          <p:cNvPr id="315" name="Google Shape;315;p16"/>
          <p:cNvSpPr txBox="1">
            <a:spLocks noGrp="1"/>
          </p:cNvSpPr>
          <p:nvPr>
            <p:ph type="title"/>
          </p:nvPr>
        </p:nvSpPr>
        <p:spPr>
          <a:xfrm>
            <a:off x="531845" y="1742980"/>
            <a:ext cx="6438121" cy="3463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pl-PL" sz="3200" u="sng"/>
              <a:t>Krok 5</a:t>
            </a:r>
            <a:r>
              <a:rPr lang="pl-PL" sz="2800"/>
              <a:t/>
            </a:r>
            <a:br>
              <a:rPr lang="pl-PL" sz="2800"/>
            </a:br>
            <a:r>
              <a:rPr lang="pl-PL" sz="2800"/>
              <a:t/>
            </a:r>
            <a:br>
              <a:rPr lang="pl-PL" sz="2800"/>
            </a:br>
            <a:r>
              <a:rPr lang="pl-PL" sz="2800">
                <a:solidFill>
                  <a:schemeClr val="accent2"/>
                </a:solidFill>
              </a:rPr>
              <a:t>Ekran główny aplikacji Resql zawiera 6 podstawowych ikon w centralnej części oraz ikonę Home, Ustawienia oraz ikonkę Resql w dolnym pasku.</a:t>
            </a:r>
            <a:endParaRPr sz="2800">
              <a:solidFill>
                <a:schemeClr val="accent2"/>
              </a:solidFill>
            </a:endParaRPr>
          </a:p>
        </p:txBody>
      </p:sp>
      <p:pic>
        <p:nvPicPr>
          <p:cNvPr id="316" name="Google Shape;3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8320" y="1034356"/>
            <a:ext cx="2384364" cy="541234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17</a:t>
            </a:fld>
            <a:endParaRPr/>
          </a:p>
        </p:txBody>
      </p:sp>
      <p:sp>
        <p:nvSpPr>
          <p:cNvPr id="322" name="Google Shape;322;p17"/>
          <p:cNvSpPr txBox="1">
            <a:spLocks noGrp="1"/>
          </p:cNvSpPr>
          <p:nvPr>
            <p:ph type="title"/>
          </p:nvPr>
        </p:nvSpPr>
        <p:spPr>
          <a:xfrm>
            <a:off x="396000" y="533607"/>
            <a:ext cx="11114506" cy="254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pl-PL" sz="3200" u="sng"/>
              <a:t/>
            </a:r>
            <a:br>
              <a:rPr lang="pl-PL" sz="3200" u="sng"/>
            </a:br>
            <a:r>
              <a:rPr lang="pl-PL" sz="3200" u="sng"/>
              <a:t>Kolejne kroki</a:t>
            </a:r>
            <a:endParaRPr/>
          </a:p>
        </p:txBody>
      </p:sp>
      <p:sp>
        <p:nvSpPr>
          <p:cNvPr id="323" name="Google Shape;323;p17"/>
          <p:cNvSpPr txBox="1">
            <a:spLocks noGrp="1"/>
          </p:cNvSpPr>
          <p:nvPr>
            <p:ph type="body" idx="1"/>
          </p:nvPr>
        </p:nvSpPr>
        <p:spPr>
          <a:xfrm>
            <a:off x="662257" y="1832595"/>
            <a:ext cx="10546347" cy="430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33363" lvl="2" indent="-233363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pl-PL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Od tego momentu jesteś zalogowany do aplikacji i możesz anonimowo komunikować się z interwentami, którzy w szkole będą odpowiadać na zgłoszenia.</a:t>
            </a:r>
            <a:endParaRPr/>
          </a:p>
          <a:p>
            <a:pPr marL="233363" lvl="2" indent="-80963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3363" lvl="2" indent="-233363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pl-PL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Jeżeli byłeś/byłaś świadkiem bądź ofiarą jakiejkolwiek przemocy jest to miejsce gdzie możesz to zgłosić.</a:t>
            </a:r>
            <a:endParaRPr/>
          </a:p>
          <a:p>
            <a:pPr marL="233363" lvl="2" indent="-80963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3363" lvl="2" indent="-233363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pl-PL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Dla ułatwienia w aplikacji różne rodzaje przemocy takie jak przemoc relacyjna, materialna, elektroniczna, fizyczna oraz seksualna mają swoje opisy.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 Black"/>
              <a:buNone/>
            </a:pPr>
            <a:r>
              <a:rPr lang="pl-PL">
                <a:latin typeface="Arial Black"/>
                <a:ea typeface="Arial Black"/>
                <a:cs typeface="Arial Black"/>
                <a:sym typeface="Arial Black"/>
              </a:rPr>
              <a:t>W naszej szkole zgłoszenia będą trafiały do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29" name="Google Shape;329;p18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18</a:t>
            </a:fld>
            <a:endParaRPr/>
          </a:p>
        </p:txBody>
      </p:sp>
      <p:sp>
        <p:nvSpPr>
          <p:cNvPr id="330" name="Google Shape;330;p18"/>
          <p:cNvSpPr txBox="1">
            <a:spLocks noGrp="1"/>
          </p:cNvSpPr>
          <p:nvPr>
            <p:ph type="body" idx="1"/>
          </p:nvPr>
        </p:nvSpPr>
        <p:spPr>
          <a:xfrm>
            <a:off x="396001" y="1931833"/>
            <a:ext cx="9216000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9263" lvl="0" indent="-449263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alibri"/>
              <a:buChar char="˃"/>
            </a:pPr>
            <a:r>
              <a:rPr lang="pl-PL">
                <a:solidFill>
                  <a:srgbClr val="FF0000"/>
                </a:solidFill>
                <a:highlight>
                  <a:srgbClr val="FFFF00"/>
                </a:highlight>
              </a:rPr>
              <a:t>Proszę wpisać nazwiska osób do których trafiają zgłoszenia</a:t>
            </a:r>
            <a:endParaRPr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9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882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l-PL" sz="2800"/>
              <a:t>Ikona – Zgłoś przemoc</a:t>
            </a:r>
            <a:endParaRPr/>
          </a:p>
        </p:txBody>
      </p:sp>
      <p:sp>
        <p:nvSpPr>
          <p:cNvPr id="336" name="Google Shape;336;p19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19</a:t>
            </a:fld>
            <a:endParaRPr/>
          </a:p>
        </p:txBody>
      </p:sp>
      <p:pic>
        <p:nvPicPr>
          <p:cNvPr id="337" name="Google Shape;337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647" t="8001" r="53819" b="70011"/>
          <a:stretch/>
        </p:blipFill>
        <p:spPr>
          <a:xfrm>
            <a:off x="2740475" y="2807556"/>
            <a:ext cx="1952247" cy="222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0704" y="1641400"/>
            <a:ext cx="2103120" cy="4553955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 Black"/>
              <a:buNone/>
            </a:pPr>
            <a:r>
              <a:rPr lang="pl-PL" sz="2800">
                <a:latin typeface="Arial Black"/>
                <a:ea typeface="Arial Black"/>
                <a:cs typeface="Arial Black"/>
                <a:sym typeface="Arial Black"/>
              </a:rPr>
              <a:t>Podczas lekcji:</a:t>
            </a:r>
            <a:endParaRPr sz="2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8" name="Google Shape;208;p2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</a:t>
            </a:fld>
            <a:endParaRPr/>
          </a:p>
        </p:txBody>
      </p:sp>
      <p:sp>
        <p:nvSpPr>
          <p:cNvPr id="209" name="Google Shape;209;p2"/>
          <p:cNvSpPr txBox="1">
            <a:spLocks noGrp="1"/>
          </p:cNvSpPr>
          <p:nvPr>
            <p:ph type="body" idx="1"/>
          </p:nvPr>
        </p:nvSpPr>
        <p:spPr>
          <a:xfrm>
            <a:off x="396001" y="1931833"/>
            <a:ext cx="9216000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pl-PL"/>
              <a:t>Dowiecie się co to jest aplikacja RESQL, jak działa  i na jakie potrzeby odpowiada.</a:t>
            </a:r>
            <a:endParaRPr/>
          </a:p>
          <a:p>
            <a:pPr marL="457200" lvl="0" indent="-457200" algn="l" rtl="0">
              <a:lnSpc>
                <a:spcPct val="112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pl-PL"/>
              <a:t>Zainstalujecie aplikacje na swoich telefonach (lub dowiecie się jak to zrobić i zainstalujecie w domu)</a:t>
            </a:r>
            <a:endParaRPr/>
          </a:p>
          <a:p>
            <a:pPr marL="457200" lvl="0" indent="-457200" algn="l" rtl="0">
              <a:lnSpc>
                <a:spcPct val="112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pl-PL"/>
              <a:t>Poznacie zasady zgłaszania problemów, incydentów i trudnych sytuacji.</a:t>
            </a:r>
            <a:endParaRPr/>
          </a:p>
          <a:p>
            <a:pPr marL="457200" lvl="0" indent="-457200" algn="l" rtl="0">
              <a:lnSpc>
                <a:spcPct val="112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pl-PL"/>
              <a:t>Porozmawiamy jeszcze o przemocy rówieśniczej i sposobach reagowania na dwóch lekcjach wychowawczych </a:t>
            </a:r>
            <a:endParaRPr/>
          </a:p>
          <a:p>
            <a:pPr marL="457200" lvl="0" indent="-298450" algn="l" rtl="0">
              <a:lnSpc>
                <a:spcPct val="112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Calibri"/>
              <a:buNone/>
            </a:pPr>
            <a:endParaRPr/>
          </a:p>
          <a:p>
            <a:pPr marL="457200" lvl="0" indent="-298450" algn="l" rtl="0">
              <a:lnSpc>
                <a:spcPct val="112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l-PL" sz="2800"/>
              <a:t>Ikona – Przemoc relacyjna</a:t>
            </a:r>
            <a:endParaRPr/>
          </a:p>
        </p:txBody>
      </p:sp>
      <p:sp>
        <p:nvSpPr>
          <p:cNvPr id="344" name="Google Shape;344;p20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20</a:t>
            </a:fld>
            <a:endParaRPr/>
          </a:p>
        </p:txBody>
      </p:sp>
      <p:pic>
        <p:nvPicPr>
          <p:cNvPr id="345" name="Google Shape;345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1790" t="12257" r="3669" b="67647"/>
          <a:stretch/>
        </p:blipFill>
        <p:spPr>
          <a:xfrm>
            <a:off x="1117170" y="2570480"/>
            <a:ext cx="2402182" cy="234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0160" y="1460491"/>
            <a:ext cx="2296742" cy="4973211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  <p:pic>
        <p:nvPicPr>
          <p:cNvPr id="347" name="Google Shape;34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6336" y="1460490"/>
            <a:ext cx="2296742" cy="4973212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1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l-PL" sz="2800"/>
              <a:t>Ikona – Przemoc materialna</a:t>
            </a:r>
            <a:endParaRPr/>
          </a:p>
        </p:txBody>
      </p:sp>
      <p:sp>
        <p:nvSpPr>
          <p:cNvPr id="353" name="Google Shape;353;p21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21</a:t>
            </a:fld>
            <a:endParaRPr/>
          </a:p>
        </p:txBody>
      </p:sp>
      <p:pic>
        <p:nvPicPr>
          <p:cNvPr id="354" name="Google Shape;354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03971" y="1450070"/>
            <a:ext cx="2266470" cy="4907665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  <p:pic>
        <p:nvPicPr>
          <p:cNvPr id="355" name="Google Shape;35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3491" y="1450070"/>
            <a:ext cx="2266471" cy="4907665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  <p:pic>
        <p:nvPicPr>
          <p:cNvPr id="356" name="Google Shape;356;p21"/>
          <p:cNvPicPr preferRelativeResize="0"/>
          <p:nvPr/>
        </p:nvPicPr>
        <p:blipFill rotWithShape="1">
          <a:blip r:embed="rId5">
            <a:alphaModFix/>
          </a:blip>
          <a:srcRect l="5898" t="34497" r="49159" b="45353"/>
          <a:stretch/>
        </p:blipFill>
        <p:spPr>
          <a:xfrm>
            <a:off x="1161711" y="2767144"/>
            <a:ext cx="2363809" cy="229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l-PL" sz="2800"/>
              <a:t>Ikona – Przemoc elektroniczna</a:t>
            </a:r>
            <a:endParaRPr/>
          </a:p>
        </p:txBody>
      </p:sp>
      <p:sp>
        <p:nvSpPr>
          <p:cNvPr id="362" name="Google Shape;362;p22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22</a:t>
            </a:fld>
            <a:endParaRPr/>
          </a:p>
        </p:txBody>
      </p:sp>
      <p:pic>
        <p:nvPicPr>
          <p:cNvPr id="363" name="Google Shape;363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5089" t="34244" r="7025" b="44005"/>
          <a:stretch/>
        </p:blipFill>
        <p:spPr>
          <a:xfrm>
            <a:off x="1364910" y="2382304"/>
            <a:ext cx="2109810" cy="262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6239" y="1372330"/>
            <a:ext cx="2194561" cy="4751956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  <p:pic>
        <p:nvPicPr>
          <p:cNvPr id="365" name="Google Shape;36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29326" y="1372330"/>
            <a:ext cx="2194561" cy="4751955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3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l-PL" sz="2800"/>
              <a:t>Ikona – Przemoc fizyczna</a:t>
            </a:r>
            <a:endParaRPr/>
          </a:p>
        </p:txBody>
      </p:sp>
      <p:sp>
        <p:nvSpPr>
          <p:cNvPr id="371" name="Google Shape;371;p23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23</a:t>
            </a:fld>
            <a:endParaRPr/>
          </a:p>
        </p:txBody>
      </p:sp>
      <p:pic>
        <p:nvPicPr>
          <p:cNvPr id="372" name="Google Shape;372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86826" y="1321970"/>
            <a:ext cx="2328349" cy="5041652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  <p:pic>
        <p:nvPicPr>
          <p:cNvPr id="373" name="Google Shape;37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3808" y="1321970"/>
            <a:ext cx="2296268" cy="4972186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  <p:pic>
        <p:nvPicPr>
          <p:cNvPr id="374" name="Google Shape;374;p23"/>
          <p:cNvPicPr preferRelativeResize="0"/>
          <p:nvPr/>
        </p:nvPicPr>
        <p:blipFill rotWithShape="1">
          <a:blip r:embed="rId5">
            <a:alphaModFix/>
          </a:blip>
          <a:srcRect l="7163" t="56888" r="53380" b="24888"/>
          <a:stretch/>
        </p:blipFill>
        <p:spPr>
          <a:xfrm>
            <a:off x="1161711" y="2766720"/>
            <a:ext cx="2082686" cy="2082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4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l-PL" sz="2800"/>
              <a:t>Ikona – Przemoc seksualna</a:t>
            </a:r>
            <a:endParaRPr/>
          </a:p>
        </p:txBody>
      </p:sp>
      <p:sp>
        <p:nvSpPr>
          <p:cNvPr id="380" name="Google Shape;380;p24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24</a:t>
            </a:fld>
            <a:endParaRPr/>
          </a:p>
        </p:txBody>
      </p:sp>
      <p:pic>
        <p:nvPicPr>
          <p:cNvPr id="381" name="Google Shape;381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97141" y="889651"/>
            <a:ext cx="2614779" cy="5661869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  <p:pic>
        <p:nvPicPr>
          <p:cNvPr id="382" name="Google Shape;382;p24"/>
          <p:cNvPicPr preferRelativeResize="0"/>
          <p:nvPr/>
        </p:nvPicPr>
        <p:blipFill rotWithShape="1">
          <a:blip r:embed="rId4">
            <a:alphaModFix/>
          </a:blip>
          <a:srcRect l="53208" t="56000" r="5409" b="25183"/>
          <a:stretch/>
        </p:blipFill>
        <p:spPr>
          <a:xfrm>
            <a:off x="1544320" y="2597308"/>
            <a:ext cx="2296160" cy="2260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5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25</a:t>
            </a:fld>
            <a:endParaRPr/>
          </a:p>
        </p:txBody>
      </p:sp>
      <p:sp>
        <p:nvSpPr>
          <p:cNvPr id="388" name="Google Shape;388;p25"/>
          <p:cNvSpPr txBox="1">
            <a:spLocks noGrp="1"/>
          </p:cNvSpPr>
          <p:nvPr>
            <p:ph type="title"/>
          </p:nvPr>
        </p:nvSpPr>
        <p:spPr>
          <a:xfrm>
            <a:off x="863360" y="1392298"/>
            <a:ext cx="9215953" cy="7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sz="24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Jeżeli wybór kategorii jest dla ciebie trudny lub nie odnajdujesz tego co jest ci potrzebne kliknij ikonę:</a:t>
            </a:r>
            <a:r>
              <a:rPr lang="pl-PL" sz="2400" b="1">
                <a:solidFill>
                  <a:schemeClr val="accent3"/>
                </a:solidFill>
              </a:rPr>
              <a:t/>
            </a:r>
            <a:br>
              <a:rPr lang="pl-PL" sz="2400" b="1">
                <a:solidFill>
                  <a:schemeClr val="accent3"/>
                </a:solidFill>
              </a:rPr>
            </a:br>
            <a:r>
              <a:rPr lang="pl-PL" sz="2400" b="1">
                <a:solidFill>
                  <a:schemeClr val="accent3"/>
                </a:solidFill>
              </a:rPr>
              <a:t/>
            </a:r>
            <a:br>
              <a:rPr lang="pl-PL" sz="2400" b="1">
                <a:solidFill>
                  <a:schemeClr val="accent3"/>
                </a:solidFill>
              </a:rPr>
            </a:br>
            <a:r>
              <a:rPr lang="pl-PL" sz="2400" b="1">
                <a:solidFill>
                  <a:schemeClr val="accent3"/>
                </a:solidFill>
              </a:rPr>
              <a:t/>
            </a:r>
            <a:br>
              <a:rPr lang="pl-PL" sz="2400" b="1">
                <a:solidFill>
                  <a:schemeClr val="accent3"/>
                </a:solidFill>
              </a:rPr>
            </a:br>
            <a:endParaRPr/>
          </a:p>
        </p:txBody>
      </p:sp>
      <p:pic>
        <p:nvPicPr>
          <p:cNvPr id="389" name="Google Shape;38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2407252"/>
            <a:ext cx="1219168" cy="1390371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5"/>
          <p:cNvSpPr txBox="1">
            <a:spLocks noGrp="1"/>
          </p:cNvSpPr>
          <p:nvPr>
            <p:ph type="body" idx="1"/>
          </p:nvPr>
        </p:nvSpPr>
        <p:spPr>
          <a:xfrm>
            <a:off x="3515120" y="2710710"/>
            <a:ext cx="2580880" cy="53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b="1">
                <a:solidFill>
                  <a:schemeClr val="accent2"/>
                </a:solidFill>
              </a:rPr>
              <a:t>„</a:t>
            </a:r>
            <a:r>
              <a:rPr lang="pl-PL" sz="2400" b="1">
                <a:solidFill>
                  <a:schemeClr val="accent2"/>
                </a:solidFill>
              </a:rPr>
              <a:t>Zgłoś przemoc” - 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391" name="Google Shape;391;p25"/>
          <p:cNvSpPr txBox="1">
            <a:spLocks noGrp="1"/>
          </p:cNvSpPr>
          <p:nvPr>
            <p:ph type="body" idx="2"/>
          </p:nvPr>
        </p:nvSpPr>
        <p:spPr>
          <a:xfrm>
            <a:off x="2001520" y="3982986"/>
            <a:ext cx="7985760" cy="53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sz="2400">
                <a:solidFill>
                  <a:schemeClr val="accent3"/>
                </a:solidFill>
              </a:rPr>
              <a:t>Możesz też kliknąć niebieskie logo Resql jeżeli zwyczajnie potrzebujesz z kimś porozmawiać.</a:t>
            </a:r>
            <a:r>
              <a:rPr lang="pl-PL">
                <a:solidFill>
                  <a:schemeClr val="accent3"/>
                </a:solidFill>
              </a:rPr>
              <a:t/>
            </a:r>
            <a:br>
              <a:rPr lang="pl-PL">
                <a:solidFill>
                  <a:schemeClr val="accent3"/>
                </a:solidFill>
              </a:rPr>
            </a:br>
            <a:endParaRPr/>
          </a:p>
        </p:txBody>
      </p:sp>
      <p:pic>
        <p:nvPicPr>
          <p:cNvPr id="392" name="Google Shape;39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7436" y="4990961"/>
            <a:ext cx="1442564" cy="1370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6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26</a:t>
            </a:fld>
            <a:endParaRPr/>
          </a:p>
        </p:txBody>
      </p:sp>
      <p:sp>
        <p:nvSpPr>
          <p:cNvPr id="398" name="Google Shape;398;p26"/>
          <p:cNvSpPr txBox="1">
            <a:spLocks noGrp="1"/>
          </p:cNvSpPr>
          <p:nvPr>
            <p:ph type="title"/>
          </p:nvPr>
        </p:nvSpPr>
        <p:spPr>
          <a:xfrm>
            <a:off x="357508" y="1527915"/>
            <a:ext cx="7977979" cy="21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lang="pl-PL" sz="3200" u="sng"/>
              <a:t>Kolejne kroki </a:t>
            </a:r>
            <a:endParaRPr/>
          </a:p>
        </p:txBody>
      </p:sp>
      <p:sp>
        <p:nvSpPr>
          <p:cNvPr id="399" name="Google Shape;399;p26"/>
          <p:cNvSpPr txBox="1">
            <a:spLocks noGrp="1"/>
          </p:cNvSpPr>
          <p:nvPr>
            <p:ph type="body" idx="1"/>
          </p:nvPr>
        </p:nvSpPr>
        <p:spPr>
          <a:xfrm>
            <a:off x="357508" y="2426866"/>
            <a:ext cx="7759986" cy="3119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49238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Po wybraniu jednej z opcji zobaczysz taki ekran.</a:t>
            </a:r>
            <a:endParaRPr/>
          </a:p>
          <a:p>
            <a:pPr marL="249238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5138" lvl="3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pl-PL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Będziesz mógł/mogła wybrać to co cię dotyczy: czy byłeś świadkiem czy ofiarą przemocy.</a:t>
            </a:r>
            <a:endParaRPr/>
          </a:p>
          <a:p>
            <a:pPr marL="249238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9238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Możesz też skorzystać z opcji</a:t>
            </a:r>
            <a:endParaRPr/>
          </a:p>
          <a:p>
            <a:pPr marL="249238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🡺po prostu chcę pogadać.</a:t>
            </a:r>
            <a:endParaRPr/>
          </a:p>
          <a:p>
            <a:pPr marL="0" lvl="0" indent="0" algn="l" rtl="0">
              <a:lnSpc>
                <a:spcPct val="182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400" name="Google Shape;40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9758" y="1165133"/>
            <a:ext cx="2283362" cy="4944240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7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27</a:t>
            </a:fld>
            <a:endParaRPr/>
          </a:p>
        </p:txBody>
      </p:sp>
      <p:sp>
        <p:nvSpPr>
          <p:cNvPr id="406" name="Google Shape;406;p27"/>
          <p:cNvSpPr txBox="1">
            <a:spLocks noGrp="1"/>
          </p:cNvSpPr>
          <p:nvPr>
            <p:ph type="title"/>
          </p:nvPr>
        </p:nvSpPr>
        <p:spPr>
          <a:xfrm>
            <a:off x="-34801" y="1307808"/>
            <a:ext cx="6125116" cy="60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l-PL" sz="2800" u="sng"/>
              <a:t>Kolejne kroki </a:t>
            </a:r>
            <a:endParaRPr sz="2800"/>
          </a:p>
        </p:txBody>
      </p:sp>
      <p:sp>
        <p:nvSpPr>
          <p:cNvPr id="407" name="Google Shape;407;p27"/>
          <p:cNvSpPr txBox="1">
            <a:spLocks noGrp="1"/>
          </p:cNvSpPr>
          <p:nvPr>
            <p:ph type="body" idx="2"/>
          </p:nvPr>
        </p:nvSpPr>
        <p:spPr>
          <a:xfrm>
            <a:off x="240312" y="2463293"/>
            <a:ext cx="5609273" cy="153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 ten sposób wygląda wysłane przez Ciebie Interwent zgłoszenie.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pl-PL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 tym miejscu będą również widoczne odpowiedzi jakie od niego/niej otrzymasz.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2800" b="1"/>
          </a:p>
        </p:txBody>
      </p:sp>
      <p:pic>
        <p:nvPicPr>
          <p:cNvPr id="408" name="Google Shape;40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959134"/>
            <a:ext cx="2599434" cy="5628640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  <p:pic>
        <p:nvPicPr>
          <p:cNvPr id="409" name="Google Shape;40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8264" y="959134"/>
            <a:ext cx="2599434" cy="5628642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8"/>
          <p:cNvSpPr txBox="1">
            <a:spLocks noGrp="1"/>
          </p:cNvSpPr>
          <p:nvPr>
            <p:ph type="title"/>
          </p:nvPr>
        </p:nvSpPr>
        <p:spPr>
          <a:xfrm>
            <a:off x="1062935" y="1071017"/>
            <a:ext cx="9615676" cy="39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 Black"/>
              <a:buNone/>
            </a:pPr>
            <a:r>
              <a:rPr lang="pl-PL" sz="2800">
                <a:latin typeface="Arial Black"/>
                <a:ea typeface="Arial Black"/>
                <a:cs typeface="Arial Black"/>
                <a:sym typeface="Arial Black"/>
              </a:rPr>
              <a:t>Odpowiedzi od interwenta </a:t>
            </a:r>
            <a:endParaRPr/>
          </a:p>
        </p:txBody>
      </p:sp>
      <p:sp>
        <p:nvSpPr>
          <p:cNvPr id="415" name="Google Shape;415;p28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28</a:t>
            </a:fld>
            <a:endParaRPr/>
          </a:p>
        </p:txBody>
      </p:sp>
      <p:sp>
        <p:nvSpPr>
          <p:cNvPr id="416" name="Google Shape;416;p28"/>
          <p:cNvSpPr txBox="1">
            <a:spLocks noGrp="1"/>
          </p:cNvSpPr>
          <p:nvPr>
            <p:ph type="body" idx="1"/>
          </p:nvPr>
        </p:nvSpPr>
        <p:spPr>
          <a:xfrm>
            <a:off x="865383" y="1777463"/>
            <a:ext cx="9813228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pl-PL" sz="2800"/>
              <a:t>Pamiętaj, że interwent to jeden z pracowników szkoły, który czyta Twoje zgłoszenie będąc w pracy. Na pewno będziesz musiał poczekać na odpowiedź.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800"/>
              <a:buAutoNum type="arabicPeriod"/>
            </a:pPr>
            <a:r>
              <a:rPr lang="pl-PL" sz="2800"/>
              <a:t>Musisz zalogować się do aplikacji by sprawdzić odpowiedź interwenta – NIE DOSTANIESZ POWIADOMIENIA </a:t>
            </a:r>
            <a:endParaRPr/>
          </a:p>
          <a:p>
            <a:pPr marL="0" lvl="0" indent="0" algn="l" rtl="0">
              <a:lnSpc>
                <a:spcPct val="112000"/>
              </a:lnSpc>
              <a:spcBef>
                <a:spcPts val="3200"/>
              </a:spcBef>
              <a:spcAft>
                <a:spcPts val="0"/>
              </a:spcAft>
              <a:buSzPts val="25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9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29</a:t>
            </a:fld>
            <a:endParaRPr/>
          </a:p>
        </p:txBody>
      </p:sp>
      <p:sp>
        <p:nvSpPr>
          <p:cNvPr id="422" name="Google Shape;422;p29"/>
          <p:cNvSpPr txBox="1">
            <a:spLocks noGrp="1"/>
          </p:cNvSpPr>
          <p:nvPr>
            <p:ph type="title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 Black"/>
              <a:buNone/>
            </a:pPr>
            <a:r>
              <a:rPr lang="pl-PL" sz="2800">
                <a:latin typeface="Arial Black"/>
                <a:ea typeface="Arial Black"/>
                <a:cs typeface="Arial Black"/>
                <a:sym typeface="Arial Black"/>
              </a:rPr>
              <a:t>Pamiętaj</a:t>
            </a:r>
            <a:endParaRPr sz="2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3" name="Google Shape;423;p29"/>
          <p:cNvSpPr txBox="1">
            <a:spLocks noGrp="1"/>
          </p:cNvSpPr>
          <p:nvPr>
            <p:ph type="body" idx="2"/>
          </p:nvPr>
        </p:nvSpPr>
        <p:spPr>
          <a:xfrm>
            <a:off x="395288" y="1931988"/>
            <a:ext cx="9778522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pl-PL" sz="2000"/>
              <a:t>System zgłaszania jest całkowicie anonimowy. Ty decydujesz jeśli chcesz ujawnić swoją tożsamość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pl-PL" sz="2000"/>
              <a:t>Nie podajesz swoich danych i nie jesteś identyfikowany w żaden inny sposób (żaden uczeń nie jest powiązany z numerem z dziennika lub innym indywidulnym identyfikatorem )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pl-PL" sz="2000"/>
              <a:t>Dane dotyczące zgłoszeń i rozmowy ucznia i interwenta widoczne są tylko interwentom, którzy mają dostęp do panelu interwenta.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pl-PL" sz="2000"/>
              <a:t>Interwent potrzebuje czasu na przeczytanie twojego zgłoszenia i odpowiedź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pl-PL" sz="2000"/>
              <a:t>Odpowiedź sprawdzasz po zalogowaniu się do aplikacji RESQL</a:t>
            </a:r>
            <a:endParaRPr/>
          </a:p>
          <a:p>
            <a:pPr marL="342900" lvl="0" indent="-21590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900" lvl="0" indent="-21590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900" lvl="0" indent="-21590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"/>
          <p:cNvSpPr txBox="1">
            <a:spLocks noGrp="1"/>
          </p:cNvSpPr>
          <p:nvPr>
            <p:ph type="title"/>
          </p:nvPr>
        </p:nvSpPr>
        <p:spPr>
          <a:xfrm>
            <a:off x="396000" y="1129370"/>
            <a:ext cx="9215942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 Black"/>
              <a:buNone/>
            </a:pPr>
            <a:r>
              <a:rPr lang="pl-PL" sz="2800">
                <a:latin typeface="Arial Black"/>
                <a:ea typeface="Arial Black"/>
                <a:cs typeface="Arial Black"/>
                <a:sym typeface="Arial Black"/>
              </a:rPr>
              <a:t>Na jakie problemy odpowiada RESQL</a:t>
            </a:r>
            <a:endParaRPr/>
          </a:p>
        </p:txBody>
      </p:sp>
      <p:sp>
        <p:nvSpPr>
          <p:cNvPr id="215" name="Google Shape;215;p3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3</a:t>
            </a:fld>
            <a:endParaRPr/>
          </a:p>
        </p:txBody>
      </p:sp>
      <p:sp>
        <p:nvSpPr>
          <p:cNvPr id="216" name="Google Shape;216;p3"/>
          <p:cNvSpPr txBox="1">
            <a:spLocks noGrp="1"/>
          </p:cNvSpPr>
          <p:nvPr>
            <p:ph type="body" idx="1"/>
          </p:nvPr>
        </p:nvSpPr>
        <p:spPr>
          <a:xfrm>
            <a:off x="396000" y="1931833"/>
            <a:ext cx="10660775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sz="2400"/>
              <a:t>Nie zawsze jest dla nas oczywiste, czy to co się dzieje jest przemocą.</a:t>
            </a:r>
            <a:endParaRPr/>
          </a:p>
          <a:p>
            <a:pPr marL="457200" lvl="0" indent="-457200" algn="l" rtl="0">
              <a:lnSpc>
                <a:spcPct val="116666"/>
              </a:lnSpc>
              <a:spcBef>
                <a:spcPts val="32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sz="2400"/>
              <a:t>Czasami nie wiemy jak zareagować.</a:t>
            </a:r>
            <a:endParaRPr/>
          </a:p>
          <a:p>
            <a:pPr marL="457200" lvl="0" indent="-457200" algn="l" rtl="0">
              <a:lnSpc>
                <a:spcPct val="116666"/>
              </a:lnSpc>
              <a:spcBef>
                <a:spcPts val="32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sz="2400"/>
              <a:t>Czasami chcemy być aminowi a jednocześnie nie chcemy przechodzić obojętnie wobec tego co się stało. </a:t>
            </a:r>
            <a:endParaRPr/>
          </a:p>
          <a:p>
            <a:pPr marL="457200" lvl="0" indent="-457200" algn="l" rtl="0">
              <a:lnSpc>
                <a:spcPct val="116666"/>
              </a:lnSpc>
              <a:spcBef>
                <a:spcPts val="32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pl-PL" sz="2400"/>
              <a:t>Reagowanie na przemoc w tym np. zgłaszanie jest skutecznym działaniem zmniejszającym liczbę incydentów przemocy i poprawiającym bezpieczeństwo.  </a:t>
            </a:r>
            <a:endParaRPr/>
          </a:p>
          <a:p>
            <a:pPr marL="457200" lvl="0" indent="-304800" algn="l" rtl="0">
              <a:lnSpc>
                <a:spcPct val="116666"/>
              </a:lnSpc>
              <a:spcBef>
                <a:spcPts val="3200"/>
              </a:spcBef>
              <a:spcAft>
                <a:spcPts val="0"/>
              </a:spcAft>
              <a:buSzPts val="2400"/>
              <a:buFont typeface="Calibri"/>
              <a:buNone/>
            </a:pP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"/>
          <p:cNvSpPr txBox="1">
            <a:spLocks noGrp="1"/>
          </p:cNvSpPr>
          <p:nvPr>
            <p:ph type="body" idx="1"/>
          </p:nvPr>
        </p:nvSpPr>
        <p:spPr>
          <a:xfrm>
            <a:off x="3540125" y="1071563"/>
            <a:ext cx="4490328" cy="426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l-PL" sz="3600" dirty="0"/>
              <a:t>FILM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l-PL" sz="3600" u="sng" dirty="0">
                <a:solidFill>
                  <a:schemeClr val="hlink"/>
                </a:solidFill>
              </a:rPr>
              <a:t>Film o systemie RESQL</a:t>
            </a:r>
          </a:p>
        </p:txBody>
      </p:sp>
      <p:sp>
        <p:nvSpPr>
          <p:cNvPr id="222" name="Google Shape;222;p4"/>
          <p:cNvSpPr txBox="1">
            <a:spLocks noGrp="1"/>
          </p:cNvSpPr>
          <p:nvPr>
            <p:ph type="sldNum" idx="4294967295"/>
          </p:nvPr>
        </p:nvSpPr>
        <p:spPr>
          <a:xfrm>
            <a:off x="0" y="412750"/>
            <a:ext cx="56832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102" y="261258"/>
            <a:ext cx="11038114" cy="619497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5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B9D1"/>
              </a:buClr>
              <a:buSzPts val="950"/>
              <a:buFont typeface="Calibri"/>
              <a:buNone/>
            </a:pPr>
            <a:r>
              <a:rPr lang="pl-PL" sz="950" b="0" i="0" u="none" strike="noStrike" cap="none">
                <a:solidFill>
                  <a:srgbClr val="29B9D1"/>
                </a:solidFill>
                <a:latin typeface="Calibri"/>
                <a:ea typeface="Calibri"/>
                <a:cs typeface="Calibri"/>
                <a:sym typeface="Calibri"/>
              </a:rPr>
              <a:t> str. </a:t>
            </a:r>
            <a:fld id="{00000000-1234-1234-1234-123412341234}" type="slidenum">
              <a:rPr lang="pl-PL" sz="950" b="0" i="0" u="none" strike="noStrike" cap="none">
                <a:solidFill>
                  <a:srgbClr val="29B9D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950" b="0" i="0" u="none" strike="noStrike" cap="none">
              <a:solidFill>
                <a:srgbClr val="29B9D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6881" y="1019175"/>
            <a:ext cx="3168902" cy="264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857" y="3739911"/>
            <a:ext cx="2873829" cy="26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5202" y="963335"/>
            <a:ext cx="4307205" cy="292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6732" y="3739910"/>
            <a:ext cx="2711450" cy="27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0668" y="4059171"/>
            <a:ext cx="2622550" cy="26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6"/>
          <p:cNvSpPr/>
          <p:nvPr/>
        </p:nvSpPr>
        <p:spPr>
          <a:xfrm>
            <a:off x="605433" y="707316"/>
            <a:ext cx="11326155" cy="93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43F"/>
              </a:buClr>
              <a:buSzPts val="1828"/>
              <a:buFont typeface="Calibri"/>
              <a:buNone/>
            </a:pPr>
            <a:r>
              <a:rPr lang="pl-PL" sz="1828" b="0" i="0" u="none" strike="noStrike" cap="none">
                <a:solidFill>
                  <a:srgbClr val="00243F"/>
                </a:solidFill>
                <a:latin typeface="Calibri"/>
                <a:ea typeface="Calibri"/>
                <a:cs typeface="Calibri"/>
                <a:sym typeface="Calibri"/>
              </a:rPr>
              <a:t>Zachowania rówieśników odbierane jako najbardziej dotkliwe</a:t>
            </a:r>
            <a:r>
              <a:rPr lang="pl-PL" sz="1800" b="0" i="0" u="none" strike="noStrike" cap="none">
                <a:solidFill>
                  <a:srgbClr val="00243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43F"/>
              </a:buClr>
              <a:buSzPts val="1828"/>
              <a:buFont typeface="Calibri"/>
              <a:buNone/>
            </a:pPr>
            <a:r>
              <a:rPr lang="pl-PL" sz="1828" b="0" i="0" u="none" strike="noStrike" cap="none">
                <a:solidFill>
                  <a:srgbClr val="00243F"/>
                </a:solidFill>
                <a:latin typeface="Calibri"/>
                <a:ea typeface="Calibri"/>
                <a:cs typeface="Calibri"/>
                <a:sym typeface="Calibri"/>
              </a:rPr>
              <a:t>Niektóre trudno nazwać lub trudno o nich powiedzieć dorosłemu.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43F"/>
              </a:buClr>
              <a:buSzPts val="1828"/>
              <a:buFont typeface="Calibri"/>
              <a:buNone/>
            </a:pPr>
            <a:r>
              <a:rPr lang="pl-PL" sz="1828" b="0" i="0" u="none" strike="noStrike" cap="none">
                <a:solidFill>
                  <a:srgbClr val="00243F"/>
                </a:solidFill>
                <a:latin typeface="Calibri"/>
                <a:ea typeface="Calibri"/>
                <a:cs typeface="Calibri"/>
                <a:sym typeface="Calibri"/>
              </a:rPr>
              <a:t>Dzięki RESQL można w bezpieczny sposób o nich opowiedzieć </a:t>
            </a:r>
            <a:endParaRPr sz="1828" b="0" i="0" u="none" strike="noStrike" cap="none">
              <a:solidFill>
                <a:srgbClr val="0024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7</a:t>
            </a:fld>
            <a:endParaRPr/>
          </a:p>
        </p:txBody>
      </p:sp>
      <p:pic>
        <p:nvPicPr>
          <p:cNvPr id="245" name="Google Shape;2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60563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8</a:t>
            </a:fld>
            <a:endParaRPr/>
          </a:p>
        </p:txBody>
      </p:sp>
      <p:sp>
        <p:nvSpPr>
          <p:cNvPr id="251" name="Google Shape;251;p8"/>
          <p:cNvSpPr txBox="1">
            <a:spLocks noGrp="1"/>
          </p:cNvSpPr>
          <p:nvPr>
            <p:ph type="title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 Black"/>
              <a:buNone/>
            </a:pPr>
            <a:r>
              <a:rPr lang="pl-PL" sz="2400">
                <a:latin typeface="Arial Black"/>
                <a:ea typeface="Arial Black"/>
                <a:cs typeface="Arial Black"/>
                <a:sym typeface="Arial Black"/>
              </a:rPr>
              <a:t>Anonimowość </a:t>
            </a:r>
            <a:endParaRPr/>
          </a:p>
        </p:txBody>
      </p:sp>
      <p:sp>
        <p:nvSpPr>
          <p:cNvPr id="252" name="Google Shape;252;p8"/>
          <p:cNvSpPr txBox="1">
            <a:spLocks noGrp="1"/>
          </p:cNvSpPr>
          <p:nvPr>
            <p:ph type="body" idx="2"/>
          </p:nvPr>
        </p:nvSpPr>
        <p:spPr>
          <a:xfrm>
            <a:off x="489075" y="1622680"/>
            <a:ext cx="11076392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pl-PL"/>
              <a:t>Kody wpisywane do aplikacji są kodami szkoły – wszyscy uczniowie wpisują ten sam kod</a:t>
            </a:r>
            <a:endParaRPr/>
          </a:p>
          <a:p>
            <a:pPr marL="342900" lvl="0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pl-PL"/>
              <a:t>Uczniowie nie podają swoich danych i nie są identyfikowani w żaden inny sposób (żaden uczeń nie jest powiązany z numerem z dziennika lub innym indywidulnym identyfikatorem )</a:t>
            </a:r>
            <a:endParaRPr/>
          </a:p>
          <a:p>
            <a:pPr marL="342900" lvl="0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pl-PL"/>
              <a:t>Tożsamość ucznia będzie znana </a:t>
            </a:r>
            <a:r>
              <a:rPr lang="pl-PL">
                <a:latin typeface="Arial Black"/>
                <a:ea typeface="Arial Black"/>
                <a:cs typeface="Arial Black"/>
                <a:sym typeface="Arial Black"/>
              </a:rPr>
              <a:t>interwentowi</a:t>
            </a:r>
            <a:r>
              <a:rPr lang="pl-PL"/>
              <a:t>  który otrzyma jego wiadomość </a:t>
            </a:r>
            <a:r>
              <a:rPr lang="pl-PL" u="sng"/>
              <a:t>dopiero wtedy kiedy on sam poda te informacje </a:t>
            </a:r>
            <a:r>
              <a:rPr lang="pl-PL"/>
              <a:t>(takie jakie chce i tyle ile chce) </a:t>
            </a:r>
            <a:endParaRPr/>
          </a:p>
          <a:p>
            <a:pPr marL="342900" lvl="0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pl-PL"/>
              <a:t>Dane dotyczące zgłoszeń i rozmowy ucznia </a:t>
            </a:r>
            <a:r>
              <a:rPr lang="pl-PL" u="sng">
                <a:latin typeface="Arial Black"/>
                <a:ea typeface="Arial Black"/>
                <a:cs typeface="Arial Black"/>
                <a:sym typeface="Arial Black"/>
              </a:rPr>
              <a:t>i interwenta widoczne są tylko interwentom </a:t>
            </a:r>
            <a:r>
              <a:rPr lang="pl-PL"/>
              <a:t>, którzy mają dostęp do panelu interwenta w szkole (nauczyciele, którzy odbierają i zajmują się zgłoszeniami oraz dyrektor szkoły). </a:t>
            </a:r>
            <a:endParaRPr/>
          </a:p>
          <a:p>
            <a:pPr marL="342900" lvl="0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pl-PL"/>
              <a:t>Nazwiska interwentów w naszej szkole – </a:t>
            </a:r>
            <a:r>
              <a:rPr lang="pl-PL">
                <a:solidFill>
                  <a:srgbClr val="FF0000"/>
                </a:solidFill>
                <a:highlight>
                  <a:srgbClr val="FFFF00"/>
                </a:highlight>
              </a:rPr>
              <a:t>do uzupełnienia</a:t>
            </a:r>
            <a:endParaRPr/>
          </a:p>
          <a:p>
            <a:pPr marL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u="sng"/>
          </a:p>
          <a:p>
            <a:pPr marL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u="sng"/>
              <a:t>Rozwiązanie RESQL nie przetwarza danych osobowych uczniów. Jedyną informacją o uczniach jest unikalny nadany w systemie identyfikator urządzenia, na którym uczeń zarejestrował aplikację. </a:t>
            </a:r>
            <a:r>
              <a:rPr lang="pl-PL" sz="1800" b="0" i="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l-PL" sz="1800" b="0" i="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u="sng"/>
          </a:p>
          <a:p>
            <a:pPr marL="342900" lvl="0" indent="-2286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 txBox="1">
            <a:spLocks noGrp="1"/>
          </p:cNvSpPr>
          <p:nvPr>
            <p:ph type="title"/>
          </p:nvPr>
        </p:nvSpPr>
        <p:spPr>
          <a:xfrm>
            <a:off x="1062934" y="1071017"/>
            <a:ext cx="10557935" cy="39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 Black"/>
              <a:buNone/>
            </a:pPr>
            <a:r>
              <a:rPr lang="pl-PL" sz="2400">
                <a:latin typeface="Arial Black"/>
                <a:ea typeface="Arial Black"/>
                <a:cs typeface="Arial Black"/>
                <a:sym typeface="Arial Black"/>
              </a:rPr>
              <a:t>Instrukcja instalacji aplikacji RESQL na smartfonie ucznia</a:t>
            </a:r>
            <a:endParaRPr/>
          </a:p>
        </p:txBody>
      </p:sp>
      <p:sp>
        <p:nvSpPr>
          <p:cNvPr id="258" name="Google Shape;258;p9"/>
          <p:cNvSpPr txBox="1">
            <a:spLocks noGrp="1"/>
          </p:cNvSpPr>
          <p:nvPr>
            <p:ph type="sldNum" idx="12"/>
          </p:nvPr>
        </p:nvSpPr>
        <p:spPr>
          <a:xfrm>
            <a:off x="396001" y="412490"/>
            <a:ext cx="56815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pl-PL"/>
              <a:t> str. </a:t>
            </a:r>
            <a:fld id="{00000000-1234-1234-1234-123412341234}" type="slidenum">
              <a:rPr lang="pl-PL"/>
              <a:t>9</a:t>
            </a:fld>
            <a:endParaRPr/>
          </a:p>
        </p:txBody>
      </p:sp>
      <p:sp>
        <p:nvSpPr>
          <p:cNvPr id="259" name="Google Shape;259;p9"/>
          <p:cNvSpPr txBox="1">
            <a:spLocks noGrp="1"/>
          </p:cNvSpPr>
          <p:nvPr>
            <p:ph type="body" idx="1"/>
          </p:nvPr>
        </p:nvSpPr>
        <p:spPr>
          <a:xfrm>
            <a:off x="865383" y="1777463"/>
            <a:ext cx="9813228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l-PL" sz="2800"/>
              <a:t>Uczniowie na swoich smartphone’ah instalują aplikację Resql służącą do anonimowej komunikacji z interwentami. 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l-PL" sz="2800"/>
              <a:t>Wymagania minimalne dla aplikacji to system operacyjny: Android 8 lub późniejszy oraz IOS 12 lub późniejszy. 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l-PL" sz="2800"/>
              <a:t>Aplikacja będzie wymagała dostępu do kamery oraz galerii zdjęć. </a:t>
            </a:r>
            <a:endParaRPr/>
          </a:p>
          <a:p>
            <a:pPr marL="457200" lvl="0" indent="-298450" algn="l" rtl="0">
              <a:lnSpc>
                <a:spcPct val="112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Calibri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SQL_Powerpoint_Standard_16_9">
  <a:themeElements>
    <a:clrScheme name="Niestandardowy 3">
      <a:dk1>
        <a:srgbClr val="333333"/>
      </a:dk1>
      <a:lt1>
        <a:srgbClr val="FFFFFF"/>
      </a:lt1>
      <a:dk2>
        <a:srgbClr val="00497E"/>
      </a:dk2>
      <a:lt2>
        <a:srgbClr val="E4E4E4"/>
      </a:lt2>
      <a:accent1>
        <a:srgbClr val="00497E"/>
      </a:accent1>
      <a:accent2>
        <a:srgbClr val="29B9D1"/>
      </a:accent2>
      <a:accent3>
        <a:srgbClr val="FDC420"/>
      </a:accent3>
      <a:accent4>
        <a:srgbClr val="92D050"/>
      </a:accent4>
      <a:accent5>
        <a:srgbClr val="BDBDBD"/>
      </a:accent5>
      <a:accent6>
        <a:srgbClr val="E4E4E4"/>
      </a:accent6>
      <a:hlink>
        <a:srgbClr val="29B9D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902</Words>
  <Application>Microsoft Office PowerPoint</Application>
  <PresentationFormat>Panoramiczny</PresentationFormat>
  <Paragraphs>122</Paragraphs>
  <Slides>29</Slides>
  <Notes>29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4" baseType="lpstr">
      <vt:lpstr>Arial</vt:lpstr>
      <vt:lpstr>Noto Sans Symbols</vt:lpstr>
      <vt:lpstr>Arial Black</vt:lpstr>
      <vt:lpstr>Calibri</vt:lpstr>
      <vt:lpstr>RESQL_Powerpoint_Standard_16_9</vt:lpstr>
      <vt:lpstr>Uczniowie</vt:lpstr>
      <vt:lpstr>Podczas lekcji:</vt:lpstr>
      <vt:lpstr>Na jakie problemy odpowiada RESQL</vt:lpstr>
      <vt:lpstr>Prezentacja programu PowerPoint</vt:lpstr>
      <vt:lpstr>Prezentacja programu PowerPoint</vt:lpstr>
      <vt:lpstr>Prezentacja programu PowerPoint</vt:lpstr>
      <vt:lpstr>Prezentacja programu PowerPoint</vt:lpstr>
      <vt:lpstr>Anonimowość </vt:lpstr>
      <vt:lpstr>Instrukcja instalacji aplikacji RESQL na smartfonie ucznia</vt:lpstr>
      <vt:lpstr>Prezentacja programu PowerPoint</vt:lpstr>
      <vt:lpstr>Android  Krok 1  Na ekranie smartfonu przechodzimy do  Play Store</vt:lpstr>
      <vt:lpstr>Prezentacja programu PowerPoint</vt:lpstr>
      <vt:lpstr>Pobrana aplikacja widoczna jest w folderze Wszystkie aplikację/Aplikację w przypadku systemu Android lub na ekranie pulpitu w przypadku systemu IOS.</vt:lpstr>
      <vt:lpstr>Krok 3</vt:lpstr>
      <vt:lpstr>Krok 4 </vt:lpstr>
      <vt:lpstr>Krok 5  Ekran główny aplikacji Resql zawiera 6 podstawowych ikon w centralnej części oraz ikonę Home, Ustawienia oraz ikonkę Resql w dolnym pasku.</vt:lpstr>
      <vt:lpstr> Kolejne kroki</vt:lpstr>
      <vt:lpstr>W naszej szkole zgłoszenia będą trafiały do</vt:lpstr>
      <vt:lpstr>Ikona – Zgłoś przemoc</vt:lpstr>
      <vt:lpstr>Ikona – Przemoc relacyjna</vt:lpstr>
      <vt:lpstr>Ikona – Przemoc materialna</vt:lpstr>
      <vt:lpstr>Ikona – Przemoc elektroniczna</vt:lpstr>
      <vt:lpstr>Ikona – Przemoc fizyczna</vt:lpstr>
      <vt:lpstr>Ikona – Przemoc seksualna</vt:lpstr>
      <vt:lpstr>Jeżeli wybór kategorii jest dla ciebie trudny lub nie odnajdujesz tego co jest ci potrzebne kliknij ikonę:   </vt:lpstr>
      <vt:lpstr>Kolejne kroki </vt:lpstr>
      <vt:lpstr>Kolejne kroki </vt:lpstr>
      <vt:lpstr>Odpowiedzi od interwenta </vt:lpstr>
      <vt:lpstr>Pamiętaj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Uczniowie</dc:title>
  <dc:creator>Małgorzata Wójcik</dc:creator>
  <cp:lastModifiedBy>admin</cp:lastModifiedBy>
  <cp:revision>19</cp:revision>
  <dcterms:created xsi:type="dcterms:W3CDTF">2021-01-28T07:27:16Z</dcterms:created>
  <dcterms:modified xsi:type="dcterms:W3CDTF">2023-10-06T06:31:44Z</dcterms:modified>
</cp:coreProperties>
</file>