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7" r:id="rId6"/>
    <p:sldId id="261" r:id="rId7"/>
    <p:sldId id="268" r:id="rId8"/>
    <p:sldId id="262" r:id="rId9"/>
    <p:sldId id="270" r:id="rId10"/>
    <p:sldId id="271" r:id="rId11"/>
    <p:sldId id="272" r:id="rId12"/>
    <p:sldId id="273" r:id="rId13"/>
    <p:sldId id="275" r:id="rId14"/>
    <p:sldId id="263" r:id="rId15"/>
    <p:sldId id="266" r:id="rId16"/>
    <p:sldId id="274" r:id="rId17"/>
    <p:sldId id="264" r:id="rId18"/>
    <p:sldId id="265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91564" autoAdjust="0"/>
  </p:normalViewPr>
  <p:slideViewPr>
    <p:cSldViewPr snapToGrid="0">
      <p:cViewPr>
        <p:scale>
          <a:sx n="95" d="100"/>
          <a:sy n="95" d="100"/>
        </p:scale>
        <p:origin x="-8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0149D-B0CC-4A9B-B755-CC0ACBF742FB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84B5E-9E43-464C-8AAE-EF2BD005E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2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84B5E-9E43-464C-8AAE-EF2BD005E0F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3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84B5E-9E43-464C-8AAE-EF2BD005E0F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40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EC4D8-2A43-F5FA-6427-D0193DF34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A46F713-E8D6-D6F9-932E-66538097F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3DA712-4E28-53F6-E346-1E11F972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F93277-2EA0-E76B-D44C-461FC90B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2B7DAE-FE7A-3568-9E26-338207A7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61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3940AA-A734-F989-BA10-533580EE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5ADD2B-F10F-50CC-5168-F05D90F75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F9A49-E328-2A82-B585-3E5B13F6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990AA4-4257-D04E-B63A-B6D090C2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F88638-531E-A136-7D9E-39733AF9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79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5E61DBA-44D9-E9E5-F58D-BB8A26272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FCEDBFC-E1E0-FA7B-FBDC-A3DF5969C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EB1B97-1188-AFBF-7F2A-DAA2B5BC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3F6E35-4D08-33BE-4AA4-47E7A945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932D53-180C-A9AC-FD02-8DC786D3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5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E15BB8-79B5-524F-8752-9F0EBE16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1A110-162F-71A5-7EB1-8E5B950CB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48B831-FB30-6BD4-5B6B-AADDD040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51469D-D850-2DB2-5F52-7A06728E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CC97D8-4E51-4C9F-F49A-A141C185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21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E6D3D4-E25E-5AAA-DB21-19AD490A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5EEF69-D3A6-7090-9E56-A35DCDAEB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AD171C-5B2B-A7D7-4B29-B5A6DF67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89B8CE-B790-E0A0-7D3C-31C08C55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64F160-EA4F-5BEE-B056-AE43271C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3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0B4F1F-496A-F015-361A-1A0A01F1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577268-3170-6632-B7CB-A245868DE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2C762A-09C4-97E7-145E-408E62A7A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0154B3-7BB4-0A01-8108-61CD7BA9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356663-E01C-03FC-5FC7-BEA58D74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932864-B862-8A81-1A1E-C6C19CCE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8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732673-CA34-48C3-0EF0-0D26E7B0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A49164-BE3A-DC5B-977F-B38BE36C2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4203BB-AA30-1CB4-1802-D0BD318D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AC91854-1C41-3DB0-7ED9-FD56602B5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AEC47FC-DC91-89D8-BB0C-F2FF9D70E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CC52D3-5C0A-5814-A782-1CB89A7E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56C973-AE2D-1B82-1912-4D9080E6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1337E0-B27F-EFAE-C580-9D739334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16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9CDA59-B8C7-F99F-6106-6181DBA4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EDAACEA-FF7E-BD4F-2AC1-344C24E9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0F94571-3663-B9E9-E32F-0D1ECAB8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AAC97D-AF5B-4637-29E1-C11C44DF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18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8B4633D-66B4-7124-F08D-5745C117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EC50E79-350E-230D-062F-92E88CCD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A8467E-2FD3-29E5-F9D6-91BEE8E5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72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E2BFAC-5540-F40B-0315-5A006969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68D6B7-8B23-D98D-5E61-3194DC28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9D9CB3-74FC-AB53-3F3A-5417F1719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2DC132-FFF7-83E2-B159-29B53951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DEB524-FBAD-840E-89CF-E7DCCB35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B3A19E-9257-7624-6F79-7A3407FD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28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C8D5AF-FCF5-BEE7-CBE3-ECFC4AA5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7DA1F3E-D7E9-F563-AA86-AAE7C7A09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C52303-41BC-25DE-2B4C-61EA12FE2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FCF9F9-466D-F66C-E9E5-F9CFEA2A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2B4E12-FAF2-3AAA-4A21-5956985E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B7CD23-29A0-F31F-65DE-69EE826F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36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3069371-FA02-2AB2-8447-C9D80DE8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4D0864-5549-4397-3580-8A2F4E944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8F845F-639D-8CAA-6742-368EFE247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D91CE0-38B4-4EB0-977C-A4A763FA39F0}" type="datetimeFigureOut">
              <a:rPr lang="pl-PL" smtClean="0"/>
              <a:t>07.01.2026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1E12E5-EF05-6811-F33C-E74531088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E5D0FA-CD4B-9353-E412-43A4048C6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9DA61-66D3-4D74-AA37-23B4FC407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8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26BA3F-3F61-FA3D-4E72-5EEAE1579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/>
          </a:bodyPr>
          <a:lstStyle/>
          <a:p>
            <a:r>
              <a:rPr lang="pl-PL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Marek Edelman</a:t>
            </a:r>
            <a:br>
              <a:rPr lang="pl-PL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lekarz, powstaniec, świadek historii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C6E1A0-B9F0-7AB7-A5E9-76D6D6F55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Kasia Dul 6c</a:t>
            </a: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A9F25729-027B-0C29-403B-15B87A935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40" r="9274"/>
          <a:stretch>
            <a:fillRect/>
          </a:stretch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f.1944.pl/BiogramFiles/e/4/9/e4939454e3d41b168ad10...">
            <a:extLst>
              <a:ext uri="{FF2B5EF4-FFF2-40B4-BE49-F238E27FC236}">
                <a16:creationId xmlns:a16="http://schemas.microsoft.com/office/drawing/2014/main" id="{097F9650-201C-B256-61D0-BBAD75873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r="26618"/>
          <a:stretch>
            <a:fillRect/>
          </a:stretch>
        </p:blipFill>
        <p:spPr bwMode="auto"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168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03D860EF-0B51-152E-5751-268501A7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Życie i działalność w PRL cz.3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724BA7-480A-D254-84FC-B1A4F77A6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358" y="692643"/>
            <a:ext cx="3427283" cy="4941650"/>
          </a:xfrm>
        </p:spPr>
        <p:txBody>
          <a:bodyPr>
            <a:normAutofit/>
          </a:bodyPr>
          <a:lstStyle/>
          <a:p>
            <a:r>
              <a:rPr lang="pl-PL" sz="2400" dirty="0"/>
              <a:t>Został ordynatorem OIT w Wojewódzkim Specjalistycznym Szpitalu im. Mikołaja Pirogowa w Łodzi. </a:t>
            </a:r>
          </a:p>
          <a:p>
            <a:r>
              <a:rPr lang="pl-PL" sz="2400" dirty="0"/>
              <a:t>W 1962 uzyskał na Uniwersytecie Łódzkim stopień doktora nauk medycznych. Później z powodów  politycznych odrzucono jego rozprawę habilitacyjną. </a:t>
            </a:r>
          </a:p>
          <a:p>
            <a:endParaRPr lang="pl-PL" sz="1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043B5ED-A2CF-D166-AA53-E330C7141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2" name="Picture 4" descr="Powstanie w getcie warszawskim - TEKSTY Przystanek Historia">
            <a:extLst>
              <a:ext uri="{FF2B5EF4-FFF2-40B4-BE49-F238E27FC236}">
                <a16:creationId xmlns:a16="http://schemas.microsoft.com/office/drawing/2014/main" id="{A676EA66-FD2D-435F-A109-8FE01392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217" y="1224776"/>
            <a:ext cx="3258683" cy="40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43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E688957A-C6D4-7D33-0150-784F75BB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Życie i działalność w PRL cz.4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7FCAD7-ED55-A5EF-94D5-76536E83B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6" y="157621"/>
            <a:ext cx="3427283" cy="6554464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31 stycznia 1976 został sygnatariuszem Listu 101do Sejmu PRL przeciwko planowanym zmianom w Konstytucji. </a:t>
            </a:r>
          </a:p>
          <a:p>
            <a:r>
              <a:rPr lang="pl-PL" sz="2400" dirty="0"/>
              <a:t>Od 1976 współpracował z Komitetem Obrony Robotników oraz z KSS KOR.</a:t>
            </a:r>
          </a:p>
          <a:p>
            <a:r>
              <a:rPr lang="pl-PL" sz="2400" dirty="0"/>
              <a:t>W 1979 sprawował opiekę medyczną nad uczestnikami głodówki w kościele Świętego Krzyża w Warszawie, podjętej na znak solidarności z aresztowanymi działaczami czechosłowackiej Karty 77.</a:t>
            </a:r>
          </a:p>
          <a:p>
            <a:endParaRPr lang="pl-PL" sz="17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76DAAFA-41BB-783E-6E5C-7202B243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2" name="Picture 4" descr="Jolanta Dylewska: Marek Edelman podkreślał znaczenie miłości w getcie -  Dwójka">
            <a:extLst>
              <a:ext uri="{FF2B5EF4-FFF2-40B4-BE49-F238E27FC236}">
                <a16:creationId xmlns:a16="http://schemas.microsoft.com/office/drawing/2014/main" id="{E31CD10B-5DC5-B3AE-9171-730E546D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42" y="3764645"/>
            <a:ext cx="3816971" cy="217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W 79-tą rocznicę wybuchu powstania w warszawskim getcie co by nam  powiedział Marek Edelman? « Otwarta Rzeczpospolita">
            <a:extLst>
              <a:ext uri="{FF2B5EF4-FFF2-40B4-BE49-F238E27FC236}">
                <a16:creationId xmlns:a16="http://schemas.microsoft.com/office/drawing/2014/main" id="{A43C0910-89F1-1F7A-AAD0-834F16AC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42" y="580652"/>
            <a:ext cx="3815004" cy="25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39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A9D6DF9-F951-4191-B12C-D25B7D20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Życie i działalność w PRL cz.5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E2D6AE-4689-F44C-A56E-08FC8C0A3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358" y="79800"/>
            <a:ext cx="3427283" cy="6554464"/>
          </a:xfrm>
        </p:spPr>
        <p:txBody>
          <a:bodyPr>
            <a:normAutofit fontScale="92500"/>
          </a:bodyPr>
          <a:lstStyle/>
          <a:p>
            <a:r>
              <a:rPr lang="pl-PL" sz="2600" dirty="0"/>
              <a:t>W 1979 sprawował opiekę medyczną nad uczestnikami głodówki w kościele Świętego Krzyża w Warszawie, podjętej na znak solidarności z aresztowanymi działaczami czechosłowackiej Karty 77.</a:t>
            </a:r>
          </a:p>
          <a:p>
            <a:r>
              <a:rPr lang="pl-PL" sz="2600" dirty="0"/>
              <a:t>W sierpniu 1980 roku dołączył do apelu 64 uczonych, pisarzy i publicystów do władz komunistycznych o podjęcie dialogu ze strajkującymi robotnikami.</a:t>
            </a:r>
          </a:p>
          <a:p>
            <a:endParaRPr lang="pl-PL" sz="1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A3BE0B-7358-A684-099A-2153FB422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4098" name="Picture 2" descr="Czy Marek Edelman popierałby Global Sumud Flotilla? Jestem pewien, że byłby  z nami całym sercem.❤️✊⛵🇵🇸🇵🇱 Marek Edelman - legendarny ostatni  przywódca powstania w getcie warszawskim jest dla mnie jednym z  największych autorytetów">
            <a:extLst>
              <a:ext uri="{FF2B5EF4-FFF2-40B4-BE49-F238E27FC236}">
                <a16:creationId xmlns:a16="http://schemas.microsoft.com/office/drawing/2014/main" id="{D076812E-5E77-2F06-D436-199FD123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60" y="1412488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22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E209B4-3272-8F3A-9546-36DC473B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Życie i działalność w PRL cz.6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F3D9B-F843-CD1A-FDE8-7217A6186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358" y="745154"/>
            <a:ext cx="3427283" cy="5367691"/>
          </a:xfrm>
        </p:spPr>
        <p:txBody>
          <a:bodyPr>
            <a:normAutofit/>
          </a:bodyPr>
          <a:lstStyle/>
          <a:p>
            <a:r>
              <a:rPr lang="pl-PL" sz="2400" dirty="0"/>
              <a:t>Od jesieni 1980 był członkiem Niezależnego Samorządnego Związku Zawodowego „Solidarność”.</a:t>
            </a:r>
          </a:p>
          <a:p>
            <a:r>
              <a:rPr lang="pl-PL" sz="2400" dirty="0"/>
              <a:t>Został delegatem na I WZD Regionu Ziemia Łódzka oraz delegatem na I KZD. </a:t>
            </a:r>
          </a:p>
          <a:p>
            <a:r>
              <a:rPr lang="pl-PL" sz="2400" dirty="0"/>
              <a:t>W 1981 wszedł w skład Społecznego Komitetu Budowy Pomnika Powstania Warszawskiego.</a:t>
            </a:r>
          </a:p>
          <a:p>
            <a:endParaRPr lang="pl-PL" sz="2400" dirty="0"/>
          </a:p>
          <a:p>
            <a:endParaRPr lang="pl-PL" sz="2000" dirty="0"/>
          </a:p>
          <a:p>
            <a:endParaRPr lang="pl-PL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394061-8B2D-1C8F-9F17-38AE0464A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3074" name="Picture 2" descr="Marek Edelman - Filmweb">
            <a:extLst>
              <a:ext uri="{FF2B5EF4-FFF2-40B4-BE49-F238E27FC236}">
                <a16:creationId xmlns:a16="http://schemas.microsoft.com/office/drawing/2014/main" id="{2362957C-CF9D-94C1-F2CA-5A4BF27E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16" y="852158"/>
            <a:ext cx="3599710" cy="47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7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D8E7E7-E0CC-F98C-C6B6-D41B557D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Życie i działalność w PRL cz.7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428790-FD9F-85B0-091E-EF8D8B6C9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9953" y="170234"/>
            <a:ext cx="3427283" cy="6517532"/>
          </a:xfrm>
        </p:spPr>
        <p:txBody>
          <a:bodyPr>
            <a:normAutofit fontScale="92500"/>
          </a:bodyPr>
          <a:lstStyle/>
          <a:p>
            <a:r>
              <a:rPr lang="pl-PL" sz="2600" dirty="0"/>
              <a:t>13 grudnia 1981, po wprowadzeniu stanu wojennego, został internowany w ośrodku odosobnienia w Łęczycy, lecz już 16 grudnia odzyskał wolność.</a:t>
            </a:r>
          </a:p>
          <a:p>
            <a:r>
              <a:rPr lang="pl-PL" sz="2600" dirty="0"/>
              <a:t> W 1983 odmówił wejścia w skład Honorowego Komitetu Obchodów 40. rocznicy Powstania w Getcie Warszawskim, natomiast Służba Bezpieczeństwa uniemożliwiła mu udział w obchodach niezależnych.</a:t>
            </a:r>
          </a:p>
          <a:p>
            <a:endParaRPr lang="pl-PL" sz="11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2622FB-91A1-FBC5-D951-8094CD268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5122" name="Picture 2" descr="Marek Edelman - Miejsca Pamięci">
            <a:extLst>
              <a:ext uri="{FF2B5EF4-FFF2-40B4-BE49-F238E27FC236}">
                <a16:creationId xmlns:a16="http://schemas.microsoft.com/office/drawing/2014/main" id="{6075D353-7DD9-92BC-1C41-FBEED172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61" y="730219"/>
            <a:ext cx="3901020" cy="219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rek Edelman nie żyje">
            <a:extLst>
              <a:ext uri="{FF2B5EF4-FFF2-40B4-BE49-F238E27FC236}">
                <a16:creationId xmlns:a16="http://schemas.microsoft.com/office/drawing/2014/main" id="{B994A5ED-4A5C-92A4-63E4-DF421885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61" y="3429000"/>
            <a:ext cx="3901016" cy="25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60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29A63D-40A9-246B-5A4B-F4F32B6E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Życie i działalność w PRL cz. 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C96F03-6D1C-6FD1-33E0-3D8FE732F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358" y="120192"/>
            <a:ext cx="3427283" cy="6242192"/>
          </a:xfrm>
        </p:spPr>
        <p:txBody>
          <a:bodyPr>
            <a:normAutofit/>
          </a:bodyPr>
          <a:lstStyle/>
          <a:p>
            <a:r>
              <a:rPr lang="pl-PL" sz="2400" dirty="0"/>
              <a:t>W 1984, został członkiem podziemnej Regionalnej Komisji Wykonawczej Ziemia Łódzka.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Od 18 grudnia 1988 został członkiem Komitetu Obywatelskiego przy Przewodniczącym NSZZ „Solidarność” Lechu Wałęsie, gdzie kierował komisją współpracy z mniejszościami narodowymi.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29E097-C35E-33BE-6FD5-3E3A9FADC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2050" name="Picture 2" descr="Wspomnienie o Marku Edelmanie">
            <a:extLst>
              <a:ext uri="{FF2B5EF4-FFF2-40B4-BE49-F238E27FC236}">
                <a16:creationId xmlns:a16="http://schemas.microsoft.com/office/drawing/2014/main" id="{2103A492-2B94-B05E-694A-F1A7CD53D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64" y="630604"/>
            <a:ext cx="3640577" cy="24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ek Edelman (1922-2009) - Postacie | dzieje.pl - Historia Polski">
            <a:extLst>
              <a:ext uri="{FF2B5EF4-FFF2-40B4-BE49-F238E27FC236}">
                <a16:creationId xmlns:a16="http://schemas.microsoft.com/office/drawing/2014/main" id="{119D4EE2-2436-04B2-DC7E-36C58F644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52" y="3594410"/>
            <a:ext cx="3643589" cy="27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08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8D0D52-4A5F-3333-1C84-13C9B2DD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Życie i działalność w PRL cz. 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45F36C-8D5B-4C57-3A80-B9E8DEEB9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782" y="178286"/>
            <a:ext cx="3427283" cy="6501428"/>
          </a:xfrm>
        </p:spPr>
        <p:txBody>
          <a:bodyPr>
            <a:normAutofit/>
          </a:bodyPr>
          <a:lstStyle/>
          <a:p>
            <a:r>
              <a:rPr lang="pl-PL" sz="2400" dirty="0"/>
              <a:t>W kwietniu 1989 był przewodniczącym Wojewódzkiego Komitetu Obywatelskiego w Łodzi, organizującego kampanię wyborczą przed nadchodzącymi wyborami </a:t>
            </a:r>
            <a:r>
              <a:rPr lang="pl-PL" sz="2400"/>
              <a:t>parlamentarnymi.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 1989 uczestniczył w obradach Okrągłego Stołu w podzespole ds. służby zdrowia.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11B4A9-E4B2-9FB6-08F1-ECDBB99F9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643009C-AC0A-048D-59C3-D7A64B8D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148" y="1173235"/>
            <a:ext cx="3157175" cy="43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DCD6CF-1251-D1EB-1E68-1153DE3E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Działalność w III RP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F84782-6A47-DE45-E1F5-C5BF81A23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19" y="278968"/>
            <a:ext cx="3427283" cy="6300064"/>
          </a:xfrm>
        </p:spPr>
        <p:txBody>
          <a:bodyPr>
            <a:normAutofit fontScale="92500" lnSpcReduction="20000"/>
          </a:bodyPr>
          <a:lstStyle/>
          <a:p>
            <a:r>
              <a:rPr lang="pl-PL" sz="2600" dirty="0"/>
              <a:t>W 1990 był jednym z założycieli Ruchu Obywatelskiego Akcja Demokratyczna.</a:t>
            </a:r>
          </a:p>
          <a:p>
            <a:r>
              <a:rPr lang="pl-PL" sz="2600" dirty="0"/>
              <a:t>W wyborach parlamentarnych w 1991 bezskutecznie ubiegał się o mandat senatora w okręgu warszawskim</a:t>
            </a:r>
          </a:p>
          <a:p>
            <a:r>
              <a:rPr lang="pl-PL" sz="2600" dirty="0"/>
              <a:t>W 1999 wystosował apel o rozpoczęcie interwencji NATO w Kosowie. </a:t>
            </a:r>
          </a:p>
          <a:p>
            <a:r>
              <a:rPr lang="pl-PL" sz="2600" dirty="0"/>
              <a:t> Był członkiem Komitetu Budowy Muzeum Historii Żydów Polskich </a:t>
            </a:r>
            <a:r>
              <a:rPr lang="pl-PL" sz="2600" dirty="0" err="1"/>
              <a:t>Polin</a:t>
            </a:r>
            <a:r>
              <a:rPr lang="pl-PL" sz="2600" dirty="0"/>
              <a:t>.</a:t>
            </a:r>
          </a:p>
          <a:p>
            <a:r>
              <a:rPr lang="pl-PL" sz="2600" dirty="0"/>
              <a:t>Przez ostatnie dwa lata życia mieszkał w Warszawie u swojej przyjaciółki.</a:t>
            </a:r>
          </a:p>
          <a:p>
            <a:endParaRPr lang="pl-PL" sz="1700" dirty="0"/>
          </a:p>
          <a:p>
            <a:endParaRPr lang="pl-PL" sz="17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4AB9D0-F119-1CD0-CFBF-B766BDEDD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33199" y="6858000"/>
            <a:ext cx="922867" cy="12324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5" name="Picture 4" descr="Jaka komfortowa była to walka!”. Marek Edelman o powstaniu warszawskim \  Aktualności \ „Jaka komfortowa była to walka!”. Marek Edelman o powstaniu  warszawskim \ Żydowski Instytut Historyczny">
            <a:extLst>
              <a:ext uri="{FF2B5EF4-FFF2-40B4-BE49-F238E27FC236}">
                <a16:creationId xmlns:a16="http://schemas.microsoft.com/office/drawing/2014/main" id="{565CF6FB-A1DB-9226-F561-EAC176587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02" y="3809521"/>
            <a:ext cx="3367748" cy="22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rek Edelman: 1943-1983-2018. „Kiedy nad całym życiem społecznym ciąży  zniewolenie i poniżenie” - OKO.press">
            <a:extLst>
              <a:ext uri="{FF2B5EF4-FFF2-40B4-BE49-F238E27FC236}">
                <a16:creationId xmlns:a16="http://schemas.microsoft.com/office/drawing/2014/main" id="{56ACB082-1D56-A7C8-3BE3-8BB12968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01" y="807396"/>
            <a:ext cx="3367747" cy="22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FEE410-E069-455F-A5ED-A3385F06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Schyłek życia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C2B943-316F-22AA-1766-25921B51D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19" y="678010"/>
            <a:ext cx="3427283" cy="5501980"/>
          </a:xfrm>
        </p:spPr>
        <p:txBody>
          <a:bodyPr>
            <a:normAutofit/>
          </a:bodyPr>
          <a:lstStyle/>
          <a:p>
            <a:r>
              <a:rPr lang="pl-PL" sz="2400" dirty="0"/>
              <a:t>Przez ostatnie dwa lata życia mieszkał w Warszawie u swojej przyjaciółki.</a:t>
            </a:r>
          </a:p>
          <a:p>
            <a:r>
              <a:rPr lang="pl-PL" sz="2400" dirty="0"/>
              <a:t>Zmarł 2 października 2009 z powodu niewydolności oddechowej.</a:t>
            </a:r>
          </a:p>
          <a:p>
            <a:r>
              <a:rPr lang="pl-PL" sz="2400" dirty="0"/>
              <a:t>Został pochowany 9 października na cmentarzu żydowskim przy ulicy Okopowej.</a:t>
            </a:r>
          </a:p>
          <a:p>
            <a:r>
              <a:rPr lang="pl-PL" sz="2400" dirty="0"/>
              <a:t>W pogrzebie uczestniczyło około 2 tysięcy osób.</a:t>
            </a:r>
          </a:p>
          <a:p>
            <a:endParaRPr lang="pl-PL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PORTRET z HISTORIĄ Marek Edelman">
            <a:extLst>
              <a:ext uri="{FF2B5EF4-FFF2-40B4-BE49-F238E27FC236}">
                <a16:creationId xmlns:a16="http://schemas.microsoft.com/office/drawing/2014/main" id="{56769BF2-2166-1FF6-05C3-2979D163F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75" y="837547"/>
            <a:ext cx="3902775" cy="51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5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F38835-7B4C-86B8-E0F3-9F5777E5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Kim był Marek Edelman?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1DEA1E-3E37-DD2A-1DFA-92D7D9998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3318" y="79799"/>
            <a:ext cx="3805363" cy="6700380"/>
          </a:xfrm>
        </p:spPr>
        <p:txBody>
          <a:bodyPr>
            <a:noAutofit/>
          </a:bodyPr>
          <a:lstStyle/>
          <a:p>
            <a:r>
              <a:rPr lang="pl-PL" sz="2400" dirty="0"/>
              <a:t>Urodził się 01.01.1922 r. w Warszawie lub 01.01.1919 r. w Homlu.</a:t>
            </a:r>
          </a:p>
          <a:p>
            <a:r>
              <a:rPr lang="pl-PL" sz="2400" dirty="0"/>
              <a:t>Zmarł 02.10.2009 r. w Warszawie.</a:t>
            </a:r>
          </a:p>
          <a:p>
            <a:r>
              <a:rPr lang="pl-PL" sz="2400" dirty="0"/>
              <a:t>Miał pochodzenie żydowskie.</a:t>
            </a:r>
          </a:p>
          <a:p>
            <a:r>
              <a:rPr lang="pl-PL" sz="2400" dirty="0"/>
              <a:t>Był polskim </a:t>
            </a:r>
            <a:r>
              <a:rPr lang="pl-PL" sz="2400" dirty="0" err="1"/>
              <a:t>politylkiem</a:t>
            </a:r>
            <a:r>
              <a:rPr lang="pl-PL" sz="2400" dirty="0"/>
              <a:t> i działaczem społecznym. </a:t>
            </a:r>
          </a:p>
          <a:p>
            <a:r>
              <a:rPr lang="pl-PL" sz="2400" dirty="0"/>
              <a:t>Był lekarzem kardiologiem, z tytułem doktora nauk medycznych.</a:t>
            </a:r>
          </a:p>
          <a:p>
            <a:r>
              <a:rPr lang="pl-PL" sz="2400" dirty="0"/>
              <a:t>Był jednym z przywódców powstania w getcie warszawskim.</a:t>
            </a:r>
          </a:p>
          <a:p>
            <a:r>
              <a:rPr lang="pl-PL" sz="2400" dirty="0"/>
              <a:t>Kawaler Orderu Orła Białego.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6B9D20-768E-12C0-0283-4D2DEEAF8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2052" name="Picture 4" descr="Marek Edelman – Wikipedia, wolna encyklopedia">
            <a:extLst>
              <a:ext uri="{FF2B5EF4-FFF2-40B4-BE49-F238E27FC236}">
                <a16:creationId xmlns:a16="http://schemas.microsoft.com/office/drawing/2014/main" id="{253780EF-D506-FDDD-1C79-7C7ECD39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04" y="1354081"/>
            <a:ext cx="3593898" cy="377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6BC5E1-0463-716A-A8A3-746FBD34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Dzieciństwo Marka Edelmana cz.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AC2B44-F8B2-83C9-1CC2-50AFA0906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3791" y="1239367"/>
            <a:ext cx="3675106" cy="3984386"/>
          </a:xfrm>
        </p:spPr>
        <p:txBody>
          <a:bodyPr>
            <a:normAutofit fontScale="25000" lnSpcReduction="20000"/>
          </a:bodyPr>
          <a:lstStyle/>
          <a:p>
            <a:r>
              <a:rPr lang="pl-PL" sz="9600" dirty="0"/>
              <a:t>Urodził się w Homlu na Białorusi.</a:t>
            </a:r>
          </a:p>
          <a:p>
            <a:r>
              <a:rPr lang="pl-PL" sz="9600" dirty="0"/>
              <a:t>Po rozstrzelaniu przez bolszewików 11 braci matki, przeprowadził się z rodzicami do Warszawy</a:t>
            </a:r>
          </a:p>
          <a:p>
            <a:r>
              <a:rPr lang="pl-PL" sz="9600" dirty="0"/>
              <a:t>Jako dziecko wstąpił do </a:t>
            </a:r>
            <a:r>
              <a:rPr lang="pl-PL" sz="9600" dirty="0" err="1"/>
              <a:t>Socialistiszer</a:t>
            </a:r>
            <a:r>
              <a:rPr lang="pl-PL" sz="9600" dirty="0"/>
              <a:t> Kinder – </a:t>
            </a:r>
            <a:r>
              <a:rPr lang="pl-PL" sz="9600" dirty="0" err="1"/>
              <a:t>Farband</a:t>
            </a:r>
            <a:r>
              <a:rPr lang="pl-PL" sz="9600" dirty="0"/>
              <a:t> (SKIF), organizacji dziecięcej działającej przy Bundzie</a:t>
            </a:r>
          </a:p>
          <a:p>
            <a:r>
              <a:rPr lang="pl-PL" sz="9600" dirty="0"/>
              <a:t>W 1939 r. wstąpił do </a:t>
            </a:r>
            <a:r>
              <a:rPr lang="pl-PL" sz="9600" dirty="0" err="1"/>
              <a:t>Cukunftu</a:t>
            </a:r>
            <a:endParaRPr lang="pl-PL" sz="9600" dirty="0"/>
          </a:p>
          <a:p>
            <a:endParaRPr lang="pl-PL" sz="9600" dirty="0"/>
          </a:p>
          <a:p>
            <a:endParaRPr lang="pl-PL" sz="9600" dirty="0"/>
          </a:p>
          <a:p>
            <a:endParaRPr lang="pl-PL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D1BC82-C36E-6F1A-001F-186BF93DB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5" name="Picture 2" descr="Marek Edelman o getcie: 5 deka chleba dziennie, kilogram marmolady  miesięcznie, nogi puchną z głodu. A jednak Żydzi walczyli">
            <a:extLst>
              <a:ext uri="{FF2B5EF4-FFF2-40B4-BE49-F238E27FC236}">
                <a16:creationId xmlns:a16="http://schemas.microsoft.com/office/drawing/2014/main" id="{2FF6C983-E8F0-CA48-696B-099928BA8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53" y="461155"/>
            <a:ext cx="3879816" cy="25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W 79-tą rocznicę wybuchu powstania w warszawskim getcie co by nam  powiedział Marek Edelman? « Otwarta Rzeczpospolita">
            <a:extLst>
              <a:ext uri="{FF2B5EF4-FFF2-40B4-BE49-F238E27FC236}">
                <a16:creationId xmlns:a16="http://schemas.microsoft.com/office/drawing/2014/main" id="{ABA86DCD-F2D6-D853-DA39-DB124785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774" y="3429001"/>
            <a:ext cx="3563924" cy="23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4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0A378B-AAB1-3BD2-C5AB-5B366240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Rodzice Marka Edelmana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057F44-1478-FA79-A286-F62492323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Cecylia Edelman (matka)</a:t>
            </a:r>
          </a:p>
          <a:p>
            <a:r>
              <a:rPr lang="pl-PL" sz="2400" dirty="0"/>
              <a:t>Działała w kobiecym odłamie </a:t>
            </a:r>
            <a:r>
              <a:rPr lang="pl-PL" sz="2400" dirty="0" err="1"/>
              <a:t>Bundu</a:t>
            </a:r>
            <a:r>
              <a:rPr lang="pl-PL" sz="2400" dirty="0"/>
              <a:t> (</a:t>
            </a:r>
            <a:r>
              <a:rPr lang="pl-PL" sz="2400" dirty="0" err="1"/>
              <a:t>Jidisze</a:t>
            </a:r>
            <a:r>
              <a:rPr lang="pl-PL" sz="2400" dirty="0"/>
              <a:t> </a:t>
            </a:r>
            <a:r>
              <a:rPr lang="pl-PL" sz="2400" dirty="0" err="1"/>
              <a:t>Arbeter</a:t>
            </a:r>
            <a:r>
              <a:rPr lang="pl-PL" sz="2400" dirty="0"/>
              <a:t> </a:t>
            </a:r>
            <a:r>
              <a:rPr lang="pl-PL" sz="2400" dirty="0" err="1"/>
              <a:t>Froj</a:t>
            </a:r>
            <a:r>
              <a:rPr lang="pl-PL" sz="2400" dirty="0"/>
              <a:t>)</a:t>
            </a:r>
          </a:p>
          <a:p>
            <a:r>
              <a:rPr lang="pl-PL" sz="2400" dirty="0"/>
              <a:t>Zmarła w 1934 r. </a:t>
            </a:r>
          </a:p>
          <a:p>
            <a:endParaRPr lang="pl-PL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9D182D-4740-6E8B-D018-1A3947CF2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Natan Feliks (ojciec)</a:t>
            </a:r>
          </a:p>
          <a:p>
            <a:r>
              <a:rPr lang="pl-PL" sz="2400" dirty="0"/>
              <a:t>Był związany z socjalistycznymi rewolucjonistami rosyjskimi, zwanymi eserowcami.</a:t>
            </a:r>
          </a:p>
          <a:p>
            <a:r>
              <a:rPr lang="pl-PL" sz="2400" dirty="0"/>
              <a:t>Zmarł w 1924 r.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079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0766BE-300B-CCEF-9E8F-894B9103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Dzieciństwo Marka Edelmana cz.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98770-EFED-31D9-8AD5-7B34FDBA5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4856" y="1140074"/>
            <a:ext cx="3427283" cy="4363844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Po wybuchu II Wojny Światowej wyjechał z Warszawy, lecz po miesiącu wrócił i zatrudnił się jako goniec w Szpitalu Dziecięcym </a:t>
            </a:r>
            <a:r>
              <a:rPr lang="pl-PL" sz="2400" dirty="0" err="1"/>
              <a:t>Bersohnów</a:t>
            </a:r>
            <a:r>
              <a:rPr lang="pl-PL" sz="2400" dirty="0"/>
              <a:t> i Baumanów.</a:t>
            </a:r>
          </a:p>
          <a:p>
            <a:r>
              <a:rPr lang="pl-PL" sz="2400" dirty="0"/>
              <a:t>W listopadzie 1940 r. jego mieszkanie znalazło się w granicach Getta Warszawskiego.</a:t>
            </a:r>
          </a:p>
          <a:p>
            <a:endParaRPr lang="pl-PL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14BADF-E680-88D6-5B8D-B4F41FB0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5" name="Picture 2" descr="Prof. G. Berendt: W latach 80. pojawiła się dwutorowość narracji obchodów i  nowa, niezależna narracja o powstaniu w getcie | dzieje.pl - Historia Polski">
            <a:extLst>
              <a:ext uri="{FF2B5EF4-FFF2-40B4-BE49-F238E27FC236}">
                <a16:creationId xmlns:a16="http://schemas.microsoft.com/office/drawing/2014/main" id="{A94B7ABD-A52A-726E-5B76-4FAB01026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72" y="1772411"/>
            <a:ext cx="3869983" cy="31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2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F3DFDC-F648-F711-3228-9499CAFC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II Wojna Światowa cz.1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6C5F47-E1DE-58AF-53EB-D0AD8219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358" y="724829"/>
            <a:ext cx="3427283" cy="5408341"/>
          </a:xfrm>
        </p:spPr>
        <p:txBody>
          <a:bodyPr>
            <a:noAutofit/>
          </a:bodyPr>
          <a:lstStyle/>
          <a:p>
            <a:r>
              <a:rPr lang="pl-PL" sz="2400" dirty="0"/>
              <a:t>Był jednym z założycieli Żydowskiej Organizacji Bojowej (ŻOB).</a:t>
            </a:r>
          </a:p>
          <a:p>
            <a:r>
              <a:rPr lang="pl-PL" sz="2400" dirty="0"/>
              <a:t>Dowodził powstańcami w getcie warszawskim.  </a:t>
            </a:r>
          </a:p>
          <a:p>
            <a:r>
              <a:rPr lang="pl-PL" sz="2400" dirty="0"/>
              <a:t>Po śmierci Mordechaja Anielewicza został ostatnim przywódcą ŻOB.</a:t>
            </a:r>
          </a:p>
          <a:p>
            <a:r>
              <a:rPr lang="pl-PL" sz="2400" dirty="0"/>
              <a:t>Wyprowadził z getta kanałami grupę żydowskich bojowców na ul. Prostą.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80C61B-D697-F32E-A162-ABFDE793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1028" name="Picture 4" descr="Marek Edelman – bohater dwóch powstań - Muzeum Historii Polski w Warszawie">
            <a:extLst>
              <a:ext uri="{FF2B5EF4-FFF2-40B4-BE49-F238E27FC236}">
                <a16:creationId xmlns:a16="http://schemas.microsoft.com/office/drawing/2014/main" id="{7A3868E6-E9D1-8A41-53E3-8DA328EE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35" y="1097243"/>
            <a:ext cx="2949993" cy="4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40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3B67A7-5C4F-8AF5-66C8-34249650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II Wojna Światowa  cz.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AC6719-6DFA-1114-518F-773399D61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358" y="680937"/>
            <a:ext cx="3427283" cy="5651770"/>
          </a:xfrm>
        </p:spPr>
        <p:txBody>
          <a:bodyPr>
            <a:normAutofit/>
          </a:bodyPr>
          <a:lstStyle/>
          <a:p>
            <a:r>
              <a:rPr lang="pl-PL" sz="2400" dirty="0"/>
              <a:t>Dowodząc w powstaniu zasłynął wyprowadzeniem z getta kanałami i uratowaniem życia grupie żydowskich bojowców. </a:t>
            </a:r>
          </a:p>
          <a:p>
            <a:r>
              <a:rPr lang="pl-PL" sz="2400" dirty="0"/>
              <a:t>Po upadku powstania ukrywał się w Grodzisku Mazowieckim.</a:t>
            </a:r>
          </a:p>
          <a:p>
            <a:r>
              <a:rPr lang="pl-PL" sz="2400" dirty="0"/>
              <a:t>W 1944 r. walczył w Powstaniu Warszawskim na Starym Mieście i na Żoliborzu. </a:t>
            </a:r>
          </a:p>
          <a:p>
            <a:endParaRPr lang="pl-PL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E9FC7E-A6FE-6EB6-296E-40E5B60AC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2050" name="Picture 2" descr="W gruncie rzeczy był nieśmiałym człowiekiem. Marek Edelman \ Aktualności \  W gruncie rzeczy był nieśmiałym człowiekiem. Marek Edelman \ Żydowski  Instytut Historyczny">
            <a:extLst>
              <a:ext uri="{FF2B5EF4-FFF2-40B4-BE49-F238E27FC236}">
                <a16:creationId xmlns:a16="http://schemas.microsoft.com/office/drawing/2014/main" id="{F26534C8-B4D8-2689-DB97-4FC0CA3EC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66" y="877467"/>
            <a:ext cx="3540234" cy="22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owstanie w Getcie Warszawskim - relacja Marka Edelmana. | Newsweek">
            <a:extLst>
              <a:ext uri="{FF2B5EF4-FFF2-40B4-BE49-F238E27FC236}">
                <a16:creationId xmlns:a16="http://schemas.microsoft.com/office/drawing/2014/main" id="{77C85B4F-2ACD-A6DC-F404-9267E805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67" y="3696511"/>
            <a:ext cx="3540233" cy="19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28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B8BA7A-B0CE-F79E-5B9F-D0ECE506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Życie i działalność w PRL cz.1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B94C83-DD27-14D5-8979-E39CD3605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782" y="368434"/>
            <a:ext cx="3427283" cy="5790311"/>
          </a:xfrm>
        </p:spPr>
        <p:txBody>
          <a:bodyPr>
            <a:normAutofit/>
          </a:bodyPr>
          <a:lstStyle/>
          <a:p>
            <a:r>
              <a:rPr lang="pl-PL" sz="2400" dirty="0"/>
              <a:t>W 1946 na stałe zamieszkał w Łodzi.</a:t>
            </a:r>
          </a:p>
          <a:p>
            <a:r>
              <a:rPr lang="pl-PL" sz="2400" dirty="0"/>
              <a:t>Działał w reaktywowanym Bundzie.</a:t>
            </a:r>
          </a:p>
          <a:p>
            <a:r>
              <a:rPr lang="pl-PL" sz="2400" dirty="0"/>
              <a:t>W 1951 został absolwentem Akademii Medycznej w Łodzi, a następnie lekarzem kardiologiem.</a:t>
            </a:r>
          </a:p>
          <a:p>
            <a:r>
              <a:rPr lang="pl-PL" sz="2400" dirty="0"/>
              <a:t>W latach 1951–1966 pracował w Klinice Chorób Wewnętrznych Akademii Medycznej w Łodzi.</a:t>
            </a:r>
          </a:p>
          <a:p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C498EF-92B3-ADD7-23AA-05852384A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3074" name="Picture 2" descr="📅 106 lat temu w Homlu urodził się Marek Edelman - ceniony lekarz  kardiolog, działacz społeczny, za czasów PRL opozycjonista, a przede  wszystkim jeden z dowódców Żydowskiej Organizacji Bojowej w getcie  warszawskim.">
            <a:extLst>
              <a:ext uri="{FF2B5EF4-FFF2-40B4-BE49-F238E27FC236}">
                <a16:creationId xmlns:a16="http://schemas.microsoft.com/office/drawing/2014/main" id="{14293E0F-D809-73C8-D9D8-17DB2584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64" y="1210783"/>
            <a:ext cx="3427281" cy="20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rek Edelman mówił bez ogródek. &quot;Bitemu obojętne jest, kto udziela pomocy&quot;">
            <a:extLst>
              <a:ext uri="{FF2B5EF4-FFF2-40B4-BE49-F238E27FC236}">
                <a16:creationId xmlns:a16="http://schemas.microsoft.com/office/drawing/2014/main" id="{957FA465-73F4-6C28-FA28-03C55848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04" y="3635298"/>
            <a:ext cx="3520499" cy="18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0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D838667-9344-978C-B7A8-B1D6A91E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Życie i działalność w PRL cz.2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07A80A-9113-FEC0-1251-F237555BA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3034" y="0"/>
            <a:ext cx="3427283" cy="6391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Wraz z prof. Janem </a:t>
            </a:r>
            <a:r>
              <a:rPr lang="pl-PL" sz="2400" dirty="0" err="1"/>
              <a:t>Mollem</a:t>
            </a:r>
            <a:r>
              <a:rPr lang="pl-PL" sz="2400" dirty="0"/>
              <a:t> zajmował się leczeniem zawałów serca. Były to pionierskie metody do tej pory w Polsce nie stosowane.</a:t>
            </a:r>
          </a:p>
          <a:p>
            <a:r>
              <a:rPr lang="pl-PL" sz="2400" dirty="0"/>
              <a:t> Z powodu nastrojów antysemickich dwukrotnie tracił pracę.  </a:t>
            </a:r>
          </a:p>
          <a:p>
            <a:r>
              <a:rPr lang="pl-PL" sz="2400" dirty="0"/>
              <a:t>Ostatecznie, dzięki wstawiennictwu ówczesnego premiera, Józefa Cyrankiewicza został zatrudniony.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8AD6F9-855C-820A-672F-67F52789C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 </a:t>
            </a:r>
          </a:p>
        </p:txBody>
      </p:sp>
      <p:pic>
        <p:nvPicPr>
          <p:cNvPr id="4098" name="Picture 2" descr="📅 106 lat temu w Homlu urodził się Marek Edelman - ceniony lekarz  kardiolog, działacz społeczny, za czasów PRL opozycjonista, a przede  wszystkim jeden z dowódców Żydowskiej Organizacji Bojowej w getcie  warszawskim.">
            <a:extLst>
              <a:ext uri="{FF2B5EF4-FFF2-40B4-BE49-F238E27FC236}">
                <a16:creationId xmlns:a16="http://schemas.microsoft.com/office/drawing/2014/main" id="{64EFA7C0-222A-F264-0E05-A97E8B58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04" y="1794794"/>
            <a:ext cx="3529870" cy="28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4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873</Words>
  <Application>Microsoft Office PowerPoint</Application>
  <PresentationFormat>Panoramiczny</PresentationFormat>
  <Paragraphs>101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Motyw pakietu Office</vt:lpstr>
      <vt:lpstr>Marek Edelman lekarz, powstaniec, świadek historii</vt:lpstr>
      <vt:lpstr>Kim był Marek Edelman?</vt:lpstr>
      <vt:lpstr>Dzieciństwo Marka Edelmana cz. 1</vt:lpstr>
      <vt:lpstr>Rodzice Marka Edelmana</vt:lpstr>
      <vt:lpstr>Dzieciństwo Marka Edelmana cz. 2</vt:lpstr>
      <vt:lpstr>II Wojna Światowa cz.1</vt:lpstr>
      <vt:lpstr>II Wojna Światowa  cz. 2</vt:lpstr>
      <vt:lpstr>Życie i działalność w PRL cz.1</vt:lpstr>
      <vt:lpstr>Życie i działalność w PRL cz.2</vt:lpstr>
      <vt:lpstr>Życie i działalność w PRL cz.3</vt:lpstr>
      <vt:lpstr>Życie i działalność w PRL cz.4</vt:lpstr>
      <vt:lpstr>Życie i działalność w PRL cz.5</vt:lpstr>
      <vt:lpstr>Życie i działalność w PRL cz.6</vt:lpstr>
      <vt:lpstr>Życie i działalność w PRL cz.7</vt:lpstr>
      <vt:lpstr>Życie i działalność w PRL cz. 8</vt:lpstr>
      <vt:lpstr>Życie i działalność w PRL cz. 9</vt:lpstr>
      <vt:lpstr>Działalność w III RP</vt:lpstr>
      <vt:lpstr>Schyłek życia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EdytA Ilnicka</dc:creator>
  <cp:lastModifiedBy>EdytA Ilnicka</cp:lastModifiedBy>
  <cp:revision>17</cp:revision>
  <dcterms:created xsi:type="dcterms:W3CDTF">2025-12-07T15:03:46Z</dcterms:created>
  <dcterms:modified xsi:type="dcterms:W3CDTF">2026-01-07T10:35:23Z</dcterms:modified>
</cp:coreProperties>
</file>